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ags/tag2.xml" ContentType="application/vnd.openxmlformats-officedocument.presentationml.tags+xml"/>
  <Override PartName="/ppt/tags/tag3.xml" ContentType="application/vnd.openxmlformats-officedocument.presentationml.tags+xml"/>
  <Override PartName="/ppt/theme/theme2.xml" ContentType="application/vnd.openxmlformats-officedocument.theme+xml"/>
  <Override PartName="/ppt/notesSlides/notesSlide1.xml" ContentType="application/vnd.openxmlformats-officedocument.presentationml.notesSlide+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notesSlides/notesSlide2.xml" ContentType="application/vnd.openxmlformats-officedocument.presentationml.notesSlide+xml"/>
  <Override PartName="/ppt/tags/tag8.xml" ContentType="application/vnd.openxmlformats-officedocument.presentationml.tags+xml"/>
  <Override PartName="/ppt/notesSlides/notesSlide3.xml" ContentType="application/vnd.openxmlformats-officedocument.presentationml.notesSlide+xml"/>
  <Override PartName="/ppt/tags/tag9.xml" ContentType="application/vnd.openxmlformats-officedocument.presentationml.tags+xml"/>
  <Override PartName="/ppt/notesSlides/notesSlide4.xml" ContentType="application/vnd.openxmlformats-officedocument.presentationml.notesSlide+xml"/>
  <Override PartName="/ppt/tags/tag10.xml" ContentType="application/vnd.openxmlformats-officedocument.presentationml.tags+xml"/>
  <Override PartName="/ppt/notesSlides/notesSlide5.xml" ContentType="application/vnd.openxmlformats-officedocument.presentationml.notesSlide+xml"/>
  <Override PartName="/ppt/tags/tag11.xml" ContentType="application/vnd.openxmlformats-officedocument.presentationml.tags+xml"/>
  <Override PartName="/ppt/notesSlides/notesSlide6.xml" ContentType="application/vnd.openxmlformats-officedocument.presentationml.notesSlide+xml"/>
  <Override PartName="/ppt/tags/tag12.xml" ContentType="application/vnd.openxmlformats-officedocument.presentationml.tags+xml"/>
  <Override PartName="/ppt/notesSlides/notesSlide7.xml" ContentType="application/vnd.openxmlformats-officedocument.presentationml.notesSlide+xml"/>
  <Override PartName="/ppt/tags/tag13.xml" ContentType="application/vnd.openxmlformats-officedocument.presentationml.tags+xml"/>
  <Override PartName="/ppt/notesSlides/notesSlide8.xml" ContentType="application/vnd.openxmlformats-officedocument.presentationml.notesSlide+xml"/>
  <Override PartName="/ppt/tags/tag14.xml" ContentType="application/vnd.openxmlformats-officedocument.presentationml.tags+xml"/>
  <Override PartName="/ppt/notesSlides/notesSlide9.xml" ContentType="application/vnd.openxmlformats-officedocument.presentationml.notesSlide+xml"/>
  <Override PartName="/ppt/tags/tag15.xml" ContentType="application/vnd.openxmlformats-officedocument.presentationml.tags+xml"/>
  <Override PartName="/ppt/notesSlides/notesSlide10.xml" ContentType="application/vnd.openxmlformats-officedocument.presentationml.notesSlide+xml"/>
  <Override PartName="/ppt/tags/tag16.xml" ContentType="application/vnd.openxmlformats-officedocument.presentationml.tags+xml"/>
  <Override PartName="/ppt/notesSlides/notesSlide11.xml" ContentType="application/vnd.openxmlformats-officedocument.presentationml.notesSlide+xml"/>
  <Override PartName="/ppt/tags/tag17.xml" ContentType="application/vnd.openxmlformats-officedocument.presentationml.tags+xml"/>
  <Override PartName="/ppt/notesSlides/notesSlide12.xml" ContentType="application/vnd.openxmlformats-officedocument.presentationml.notesSlide+xml"/>
  <Override PartName="/ppt/notesSlides/notesSlide1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15"/>
  </p:notesMasterIdLst>
  <p:sldIdLst>
    <p:sldId id="580" r:id="rId2"/>
    <p:sldId id="581" r:id="rId3"/>
    <p:sldId id="564" r:id="rId4"/>
    <p:sldId id="582" r:id="rId5"/>
    <p:sldId id="561" r:id="rId6"/>
    <p:sldId id="583" r:id="rId7"/>
    <p:sldId id="562" r:id="rId8"/>
    <p:sldId id="584" r:id="rId9"/>
    <p:sldId id="587" r:id="rId10"/>
    <p:sldId id="585" r:id="rId11"/>
    <p:sldId id="565" r:id="rId12"/>
    <p:sldId id="588" r:id="rId13"/>
    <p:sldId id="586" r:id="rId14"/>
  </p:sldIdLst>
  <p:sldSz cx="9144000" cy="5143500" type="screen16x9"/>
  <p:notesSz cx="6858000" cy="9144000"/>
  <p:custDataLst>
    <p:tags r:id="rId16"/>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620" userDrawn="1">
          <p15:clr>
            <a:srgbClr val="A4A3A4"/>
          </p15:clr>
        </p15:guide>
        <p15:guide id="2" pos="2901"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1616"/>
    <a:srgbClr val="0000FF"/>
    <a:srgbClr val="0072BD"/>
    <a:srgbClr val="D9531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howGuides="1">
      <p:cViewPr varScale="1">
        <p:scale>
          <a:sx n="111" d="100"/>
          <a:sy n="111" d="100"/>
        </p:scale>
        <p:origin x="393" y="57"/>
      </p:cViewPr>
      <p:guideLst>
        <p:guide orient="horz" pos="1620"/>
        <p:guide pos="2901"/>
      </p:guideLst>
    </p:cSldViewPr>
  </p:slid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tags" Target="tags/tag1.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4.png>
</file>

<file path=ppt/media/image25.png>
</file>

<file path=ppt/media/image26.png>
</file>

<file path=ppt/media/image27.png>
</file>

<file path=ppt/media/image28.png>
</file>

<file path=ppt/media/image3.png>
</file>

<file path=ppt/media/image30.png>
</file>

<file path=ppt/media/image31.png>
</file>

<file path=ppt/media/image4.png>
</file>

<file path=ppt/media/image5.jpe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2A48B96-639E-45A3-A0BA-2464DFDB1FAA}" type="datetimeFigureOut">
              <a:rPr lang="zh-CN" altLang="en-US" smtClean="0"/>
              <a:t>2024/5/17</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6837353-30EB-4A48-80EB-173D804AEFBD}" type="slidenum">
              <a:rPr lang="zh-CN" altLang="en-US" smtClean="0"/>
              <a:t>‹#›</a:t>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A6837353-30EB-4A48-80EB-173D804AEFBD}" type="slidenum">
              <a:rPr lang="zh-CN" altLang="en-US" smtClean="0"/>
              <a:t>1</a:t>
            </a:fld>
            <a:endParaRPr lang="zh-CN" altLang="en-US"/>
          </a:p>
        </p:txBody>
      </p:sp>
    </p:spTree>
    <p:extLst>
      <p:ext uri="{BB962C8B-B14F-4D97-AF65-F5344CB8AC3E}">
        <p14:creationId xmlns:p14="http://schemas.microsoft.com/office/powerpoint/2010/main" val="81005304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pPr marL="171450" indent="-171450">
              <a:buFont typeface="Arial" panose="020B0604020202020204" pitchFamily="34" charset="0"/>
              <a:buChar char="•"/>
            </a:pPr>
            <a:r>
              <a:rPr lang="en-US" altLang="zh-CN" b="1" dirty="0"/>
              <a:t>What is more, in table 1</a:t>
            </a:r>
            <a:r>
              <a:rPr lang="en-US" altLang="zh-CN" dirty="0"/>
              <a:t>, …</a:t>
            </a:r>
          </a:p>
          <a:p>
            <a:pPr marL="171450" indent="-171450">
              <a:buFont typeface="Arial" panose="020B0604020202020204" pitchFamily="34" charset="0"/>
              <a:buChar char="•"/>
            </a:pPr>
            <a:r>
              <a:rPr lang="en-US" altLang="zh-CN" sz="1200" b="1" dirty="0"/>
              <a:t>In this picture, you can see</a:t>
            </a:r>
            <a:r>
              <a:rPr lang="en-US" altLang="zh-CN" sz="1200" dirty="0"/>
              <a:t>, </a:t>
            </a:r>
            <a:endParaRPr lang="zh-CN" altLang="en-US" dirty="0"/>
          </a:p>
        </p:txBody>
      </p:sp>
    </p:spTree>
    <p:extLst>
      <p:ext uri="{BB962C8B-B14F-4D97-AF65-F5344CB8AC3E}">
        <p14:creationId xmlns:p14="http://schemas.microsoft.com/office/powerpoint/2010/main" val="227693594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pPr marL="171450" indent="-171450">
              <a:buFont typeface="Arial" panose="020B0604020202020204" pitchFamily="34" charset="0"/>
              <a:buChar char="•"/>
            </a:pPr>
            <a:r>
              <a:rPr lang="en-US" altLang="zh-CN" b="1" dirty="0"/>
              <a:t>Lastly, in conclusion</a:t>
            </a:r>
            <a:r>
              <a:rPr lang="en-US" altLang="zh-CN" dirty="0"/>
              <a:t>, </a:t>
            </a:r>
          </a:p>
          <a:p>
            <a:pPr marL="171450" indent="-171450">
              <a:buFont typeface="Arial" panose="020B0604020202020204" pitchFamily="34" charset="0"/>
              <a:buChar char="•"/>
            </a:pPr>
            <a:r>
              <a:rPr lang="en-US" altLang="zh-CN" sz="1200" b="1" dirty="0">
                <a:latin typeface="Calibri" panose="020F0502020204030204" pitchFamily="34" charset="0"/>
                <a:ea typeface="宋体" panose="02010600030101010101" pitchFamily="2" charset="-122"/>
                <a:cs typeface="Times New Roman" panose="02020603050405020304" pitchFamily="18" charset="0"/>
              </a:rPr>
              <a:t>Then</a:t>
            </a:r>
            <a:r>
              <a:rPr lang="en-US" altLang="zh-CN" sz="1200" dirty="0">
                <a:latin typeface="Calibri" panose="020F0502020204030204" pitchFamily="34" charset="0"/>
                <a:ea typeface="宋体" panose="02010600030101010101" pitchFamily="2" charset="-122"/>
                <a:cs typeface="Times New Roman" panose="02020603050405020304" pitchFamily="18" charset="0"/>
              </a:rPr>
              <a:t>, </a:t>
            </a:r>
            <a:endParaRPr lang="zh-CN" altLang="en-US" dirty="0"/>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extLst>
      <p:ext uri="{BB962C8B-B14F-4D97-AF65-F5344CB8AC3E}">
        <p14:creationId xmlns:p14="http://schemas.microsoft.com/office/powerpoint/2010/main" val="321648997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dirty="0"/>
          </a:p>
        </p:txBody>
      </p:sp>
    </p:spTree>
    <p:extLst>
      <p:ext uri="{BB962C8B-B14F-4D97-AF65-F5344CB8AC3E}">
        <p14:creationId xmlns:p14="http://schemas.microsoft.com/office/powerpoint/2010/main" val="116790556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r>
              <a:rPr lang="en-US" altLang="zh-CN" dirty="0"/>
              <a:t>Here is the contents of my presentation.</a:t>
            </a:r>
            <a:endParaRPr lang="zh-CN" altLang="en-US" dirty="0"/>
          </a:p>
        </p:txBody>
      </p:sp>
    </p:spTree>
    <p:extLst>
      <p:ext uri="{BB962C8B-B14F-4D97-AF65-F5344CB8AC3E}">
        <p14:creationId xmlns:p14="http://schemas.microsoft.com/office/powerpoint/2010/main" val="6318336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r>
              <a:rPr lang="en-US" altLang="zh-CN" dirty="0"/>
              <a:t>Fig 2 shows the structure of the network.</a:t>
            </a:r>
            <a:endParaRPr lang="zh-CN" altLang="en-US" dirty="0"/>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r>
              <a:rPr lang="en-US" altLang="zh-CN" b="1" dirty="0">
                <a:solidFill>
                  <a:srgbClr val="FF0000"/>
                </a:solidFill>
              </a:rPr>
              <a:t>Fig 4 shows the gain and phase characteristics with I/Q imbalance or DC offset(</a:t>
            </a:r>
            <a:r>
              <a:rPr lang="zh-CN" altLang="en-US" b="1" dirty="0">
                <a:solidFill>
                  <a:srgbClr val="FF0000"/>
                </a:solidFill>
              </a:rPr>
              <a:t>介绍</a:t>
            </a:r>
            <a:r>
              <a:rPr lang="en-US" altLang="zh-CN" b="1" dirty="0">
                <a:solidFill>
                  <a:srgbClr val="FF0000"/>
                </a:solidFill>
              </a:rPr>
              <a:t>Fig4). </a:t>
            </a:r>
          </a:p>
          <a:p>
            <a:r>
              <a:rPr lang="en-US" altLang="zh-CN" b="1" dirty="0"/>
              <a:t>In addition, the activation function of neuron is Sigmoid, and fig 5 shows the graph of Sigmoid.</a:t>
            </a:r>
          </a:p>
          <a:p>
            <a:r>
              <a:rPr lang="en-US" altLang="zh-CN" b="1" dirty="0"/>
              <a:t>In order to expend the potential performance of the ARVTD neural network.</a:t>
            </a:r>
            <a:endParaRPr lang="zh-CN" altLang="en-US" b="1" dirty="0"/>
          </a:p>
        </p:txBody>
      </p:sp>
    </p:spTree>
    <p:extLst>
      <p:ext uri="{BB962C8B-B14F-4D97-AF65-F5344CB8AC3E}">
        <p14:creationId xmlns:p14="http://schemas.microsoft.com/office/powerpoint/2010/main" val="9155199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pPr marL="171450" indent="-171450">
              <a:buFont typeface="Arial" panose="020B0604020202020204" pitchFamily="34" charset="0"/>
              <a:buChar char="•"/>
            </a:pPr>
            <a:r>
              <a:rPr lang="en-US" altLang="zh-CN" b="1" dirty="0"/>
              <a:t>Look at the fig 6</a:t>
            </a:r>
          </a:p>
          <a:p>
            <a:pPr marL="171450" indent="-171450">
              <a:buFont typeface="Arial" panose="020B0604020202020204" pitchFamily="34" charset="0"/>
              <a:buChar char="•"/>
            </a:pPr>
            <a:r>
              <a:rPr lang="en-US" altLang="zh-CN" b="1" dirty="0"/>
              <a:t>Fig 7 show the graphs of three activations mentioned, and the right one is the mathematic expression of ELU function.</a:t>
            </a:r>
            <a:endParaRPr lang="zh-CN" altLang="en-US" b="1" dirty="0"/>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altLang="zh-CN" sz="1050" b="1" dirty="0"/>
              <a:t>This page shows the two problems mentioned above. In the training process of back propagation, …….</a:t>
            </a:r>
            <a:endParaRPr lang="en-US" altLang="zh-CN" sz="1050" dirty="0">
              <a:ea typeface="微软雅黑" panose="020B0503020204020204" pitchFamily="34" charset="-122"/>
              <a:cs typeface="+mn-lt"/>
            </a:endParaRP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altLang="zh-CN" sz="1050" b="1" dirty="0">
                <a:ea typeface="微软雅黑" panose="020B0503020204020204" pitchFamily="34" charset="-122"/>
                <a:cs typeface="+mn-lt"/>
              </a:rPr>
              <a:t>Look at the three pictures, the right is Sigmoid, it has small derivative in large input value range, which will slow down the process of finding the optimal value for loss function and cause the gradient vanishing problem like fig 9 showing to us. And the </a:t>
            </a:r>
            <a:r>
              <a:rPr lang="en-US" altLang="zh-CN" sz="1050" b="1" dirty="0" err="1">
                <a:ea typeface="微软雅黑" panose="020B0503020204020204" pitchFamily="34" charset="-122"/>
                <a:cs typeface="+mn-lt"/>
              </a:rPr>
              <a:t>ReLU</a:t>
            </a:r>
            <a:r>
              <a:rPr lang="en-US" altLang="zh-CN" sz="1050" b="1" dirty="0">
                <a:ea typeface="微软雅黑" panose="020B0503020204020204" pitchFamily="34" charset="-122"/>
                <a:cs typeface="+mn-lt"/>
              </a:rPr>
              <a:t> has enough derivative in positive input range, it can speed up the gradient descent algorithm. But in the negative input range, the derivative equals to zero, which means: the neuron in the network will be inactive  when there are many negative samples, like the fig 10 showing. </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altLang="zh-CN" sz="1050" b="1" dirty="0">
                <a:ea typeface="微软雅黑" panose="020B0503020204020204" pitchFamily="34" charset="-122"/>
                <a:cs typeface="+mn-lt"/>
              </a:rPr>
              <a:t>However these problem ……….</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altLang="zh-CN" sz="1050" b="1" dirty="0">
                <a:ea typeface="微软雅黑" panose="020B0503020204020204" pitchFamily="34" charset="-122"/>
                <a:cs typeface="+mn-lt"/>
              </a:rPr>
              <a:t>Then, this is our proposed DPD technique.</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CN" sz="1050" dirty="0">
              <a:ea typeface="微软雅黑" panose="020B0503020204020204" pitchFamily="34" charset="-122"/>
              <a:cs typeface="+mn-lt"/>
            </a:endParaRPr>
          </a:p>
          <a:p>
            <a:endParaRPr lang="zh-CN" altLang="en-US" sz="1050" dirty="0"/>
          </a:p>
        </p:txBody>
      </p:sp>
    </p:spTree>
    <p:extLst>
      <p:ext uri="{BB962C8B-B14F-4D97-AF65-F5344CB8AC3E}">
        <p14:creationId xmlns:p14="http://schemas.microsoft.com/office/powerpoint/2010/main" val="282914739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pPr marL="171450" indent="-171450">
              <a:buFont typeface="Arial" panose="020B0604020202020204" pitchFamily="34" charset="0"/>
              <a:buChar char="•"/>
            </a:pPr>
            <a:r>
              <a:rPr lang="en-US" altLang="zh-CN" b="1" dirty="0"/>
              <a:t>The third part is experiment validation. Fig 11 and 12 show the Switchless Class G Power amplifier and the modulated signal measurement results of the PA under 10MHz 64QAm signals.</a:t>
            </a: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pPr marL="171450" indent="-171450">
              <a:buFont typeface="Arial" panose="020B0604020202020204" pitchFamily="34" charset="0"/>
              <a:buChar char="•"/>
            </a:pPr>
            <a:r>
              <a:rPr lang="en-US" altLang="zh-CN" b="1" dirty="0"/>
              <a:t>The fig 13 shows the diagram of the proposed </a:t>
            </a:r>
            <a:r>
              <a:rPr lang="en-US" altLang="zh-CN" b="1" dirty="0" err="1"/>
              <a:t>dpd</a:t>
            </a:r>
            <a:r>
              <a:rPr lang="en-US" altLang="zh-CN" b="1" dirty="0"/>
              <a:t> measurement test-bench and fig 14 shows the indirect learning structure of </a:t>
            </a:r>
            <a:r>
              <a:rPr lang="en-US" altLang="zh-CN" b="1" dirty="0" err="1"/>
              <a:t>dpd</a:t>
            </a:r>
            <a:r>
              <a:rPr lang="en-US" altLang="zh-CN" b="1" dirty="0"/>
              <a:t> in this paper.</a:t>
            </a:r>
          </a:p>
        </p:txBody>
      </p:sp>
    </p:spTree>
    <p:extLst>
      <p:ext uri="{BB962C8B-B14F-4D97-AF65-F5344CB8AC3E}">
        <p14:creationId xmlns:p14="http://schemas.microsoft.com/office/powerpoint/2010/main" val="145992854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pPr marL="171450" indent="-171450">
              <a:buFont typeface="Arial" panose="020B0604020202020204" pitchFamily="34" charset="0"/>
              <a:buChar char="•"/>
            </a:pPr>
            <a:r>
              <a:rPr lang="en-US" altLang="zh-CN" b="1" i="0" dirty="0"/>
              <a:t>Two pictures above show the normalized gain distortion and phase distortion with/without the proposed </a:t>
            </a:r>
            <a:r>
              <a:rPr lang="en-US" altLang="zh-CN" b="1" i="0" dirty="0" err="1"/>
              <a:t>dpd</a:t>
            </a:r>
            <a:r>
              <a:rPr lang="en-US" altLang="zh-CN" b="1" i="0" dirty="0"/>
              <a:t>.</a:t>
            </a:r>
          </a:p>
          <a:p>
            <a:pPr marL="171450" indent="-171450">
              <a:buFont typeface="Arial" panose="020B0604020202020204" pitchFamily="34" charset="0"/>
              <a:buChar char="•"/>
            </a:pPr>
            <a:r>
              <a:rPr lang="en-US" altLang="zh-CN" sz="1200" b="1" dirty="0">
                <a:effectLst/>
                <a:latin typeface="Calibri" panose="020F0502020204030204" pitchFamily="34" charset="0"/>
                <a:ea typeface="宋体" panose="02010600030101010101" pitchFamily="2" charset="-122"/>
                <a:cs typeface="Times New Roman" panose="02020603050405020304" pitchFamily="18" charset="0"/>
              </a:rPr>
              <a:t>In the pictures, </a:t>
            </a:r>
            <a:endParaRPr lang="en-US" altLang="zh-CN" sz="1200" b="1" dirty="0">
              <a:latin typeface="Calibri" panose="020F0502020204030204" pitchFamily="34" charset="0"/>
              <a:ea typeface="宋体" panose="02010600030101010101" pitchFamily="2" charset="-122"/>
              <a:cs typeface="Times New Roman" panose="02020603050405020304" pitchFamily="18" charset="0"/>
            </a:endParaRPr>
          </a:p>
          <a:p>
            <a:pPr marL="171450" indent="-171450">
              <a:buFont typeface="Arial" panose="020B0604020202020204" pitchFamily="34" charset="0"/>
              <a:buChar char="•"/>
            </a:pPr>
            <a:r>
              <a:rPr lang="en-US" altLang="zh-CN" sz="1200" b="1" dirty="0">
                <a:ea typeface="微软雅黑" panose="020B0503020204020204" pitchFamily="34" charset="-122"/>
                <a:cs typeface="+mn-lt"/>
              </a:rPr>
              <a:t>However, </a:t>
            </a:r>
            <a:endParaRPr lang="zh-CN" altLang="en-US" b="1" i="0" dirty="0"/>
          </a:p>
        </p:txBody>
      </p:sp>
    </p:spTree>
    <p:extLst>
      <p:ext uri="{BB962C8B-B14F-4D97-AF65-F5344CB8AC3E}">
        <p14:creationId xmlns:p14="http://schemas.microsoft.com/office/powerpoint/2010/main" val="122394536"/>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slideMaster" Target="../slideMasters/slideMaster1.xml"/><Relationship Id="rId1" Type="http://schemas.openxmlformats.org/officeDocument/2006/relationships/tags" Target="../tags/tag2.xml"/><Relationship Id="rId4" Type="http://schemas.openxmlformats.org/officeDocument/2006/relationships/image" Target="../media/image4.png"/></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slideMaster" Target="../slideMasters/slideMaster1.xml"/><Relationship Id="rId1" Type="http://schemas.openxmlformats.org/officeDocument/2006/relationships/tags" Target="../tags/tag3.xml"/><Relationship Id="rId4" Type="http://schemas.openxmlformats.org/officeDocument/2006/relationships/image" Target="../media/image4.png"/></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标题幻灯片">
    <p:spTree>
      <p:nvGrpSpPr>
        <p:cNvPr id="1" name=""/>
        <p:cNvGrpSpPr/>
        <p:nvPr/>
      </p:nvGrpSpPr>
      <p:grpSpPr>
        <a:xfrm>
          <a:off x="0" y="0"/>
          <a:ext cx="0" cy="0"/>
          <a:chOff x="0" y="0"/>
          <a:chExt cx="0" cy="0"/>
        </a:xfrm>
      </p:grpSpPr>
      <p:pic>
        <p:nvPicPr>
          <p:cNvPr id="4" name="图片 1"/>
          <p:cNvPicPr>
            <a:picLocks noChangeAspect="1"/>
          </p:cNvPicPr>
          <p:nvPr/>
        </p:nvPicPr>
        <p:blipFill>
          <a:blip r:embed="rId2">
            <a:extLst>
              <a:ext uri="{28A0092B-C50C-407E-A947-70E740481C1C}">
                <a14:useLocalDpi xmlns:a14="http://schemas.microsoft.com/office/drawing/2010/main" val="0"/>
              </a:ext>
            </a:extLst>
          </a:blip>
          <a:srcRect t="22523" b="25092"/>
          <a:stretch>
            <a:fillRect/>
          </a:stretch>
        </p:blipFill>
        <p:spPr bwMode="auto">
          <a:xfrm>
            <a:off x="0" y="-20638"/>
            <a:ext cx="9144000" cy="274320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 name="矩形 2"/>
          <p:cNvSpPr/>
          <p:nvPr/>
        </p:nvSpPr>
        <p:spPr>
          <a:xfrm>
            <a:off x="0" y="-20638"/>
            <a:ext cx="9144000" cy="1882776"/>
          </a:xfrm>
          <a:custGeom>
            <a:avLst/>
            <a:gdLst>
              <a:gd name="connsiteX0" fmla="*/ 0 w 12195175"/>
              <a:gd name="connsiteY0" fmla="*/ 0 h 908720"/>
              <a:gd name="connsiteX1" fmla="*/ 12195175 w 12195175"/>
              <a:gd name="connsiteY1" fmla="*/ 0 h 908720"/>
              <a:gd name="connsiteX2" fmla="*/ 12195175 w 12195175"/>
              <a:gd name="connsiteY2" fmla="*/ 908720 h 908720"/>
              <a:gd name="connsiteX3" fmla="*/ 0 w 12195175"/>
              <a:gd name="connsiteY3" fmla="*/ 908720 h 908720"/>
              <a:gd name="connsiteX4" fmla="*/ 0 w 12195175"/>
              <a:gd name="connsiteY4" fmla="*/ 0 h 908720"/>
              <a:gd name="connsiteX0-1" fmla="*/ 0 w 12195175"/>
              <a:gd name="connsiteY0-2" fmla="*/ 0 h 908720"/>
              <a:gd name="connsiteX1-3" fmla="*/ 12195175 w 12195175"/>
              <a:gd name="connsiteY1-4" fmla="*/ 0 h 908720"/>
              <a:gd name="connsiteX2-5" fmla="*/ 12195175 w 12195175"/>
              <a:gd name="connsiteY2-6" fmla="*/ 908720 h 908720"/>
              <a:gd name="connsiteX3-7" fmla="*/ 6096000 w 12195175"/>
              <a:gd name="connsiteY3-8" fmla="*/ 899886 h 908720"/>
              <a:gd name="connsiteX4-9" fmla="*/ 0 w 12195175"/>
              <a:gd name="connsiteY4-10" fmla="*/ 908720 h 908720"/>
              <a:gd name="connsiteX5" fmla="*/ 0 w 12195175"/>
              <a:gd name="connsiteY5" fmla="*/ 0 h 908720"/>
              <a:gd name="connsiteX0-11" fmla="*/ 0 w 12195175"/>
              <a:gd name="connsiteY0-12" fmla="*/ 0 h 2510972"/>
              <a:gd name="connsiteX1-13" fmla="*/ 12195175 w 12195175"/>
              <a:gd name="connsiteY1-14" fmla="*/ 0 h 2510972"/>
              <a:gd name="connsiteX2-15" fmla="*/ 12195175 w 12195175"/>
              <a:gd name="connsiteY2-16" fmla="*/ 908720 h 2510972"/>
              <a:gd name="connsiteX3-17" fmla="*/ 6052458 w 12195175"/>
              <a:gd name="connsiteY3-18" fmla="*/ 2510972 h 2510972"/>
              <a:gd name="connsiteX4-19" fmla="*/ 0 w 12195175"/>
              <a:gd name="connsiteY4-20" fmla="*/ 908720 h 2510972"/>
              <a:gd name="connsiteX5-21" fmla="*/ 0 w 12195175"/>
              <a:gd name="connsiteY5-22" fmla="*/ 0 h 2510972"/>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21" y="connsiteY5-22"/>
              </a:cxn>
            </a:cxnLst>
            <a:rect l="l" t="t" r="r" b="b"/>
            <a:pathLst>
              <a:path w="12195175" h="2510972">
                <a:moveTo>
                  <a:pt x="0" y="0"/>
                </a:moveTo>
                <a:lnTo>
                  <a:pt x="12195175" y="0"/>
                </a:lnTo>
                <a:lnTo>
                  <a:pt x="12195175" y="908720"/>
                </a:lnTo>
                <a:lnTo>
                  <a:pt x="6052458" y="2510972"/>
                </a:lnTo>
                <a:lnTo>
                  <a:pt x="0" y="908720"/>
                </a:lnTo>
                <a:lnTo>
                  <a:pt x="0" y="0"/>
                </a:lnTo>
                <a:close/>
              </a:path>
            </a:pathLst>
          </a:custGeom>
          <a:solidFill>
            <a:srgbClr val="1F497D">
              <a:alpha val="6117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lIns="68562" tIns="34281" rIns="68562" bIns="34281" anchor="ctr"/>
          <a:lstStyle/>
          <a:p>
            <a:pPr algn="ctr" fontAlgn="auto">
              <a:spcBef>
                <a:spcPts val="0"/>
              </a:spcBef>
              <a:spcAft>
                <a:spcPts val="0"/>
              </a:spcAft>
              <a:defRPr/>
            </a:pPr>
            <a:endParaRPr lang="zh-CN" altLang="en-US"/>
          </a:p>
        </p:txBody>
      </p:sp>
      <p:sp>
        <p:nvSpPr>
          <p:cNvPr id="6" name="矩形 4"/>
          <p:cNvSpPr/>
          <p:nvPr/>
        </p:nvSpPr>
        <p:spPr>
          <a:xfrm>
            <a:off x="0" y="4516438"/>
            <a:ext cx="9144000" cy="647700"/>
          </a:xfrm>
          <a:custGeom>
            <a:avLst/>
            <a:gdLst>
              <a:gd name="connsiteX0" fmla="*/ 0 w 12195175"/>
              <a:gd name="connsiteY0" fmla="*/ 0 h 404664"/>
              <a:gd name="connsiteX1" fmla="*/ 12195175 w 12195175"/>
              <a:gd name="connsiteY1" fmla="*/ 0 h 404664"/>
              <a:gd name="connsiteX2" fmla="*/ 12195175 w 12195175"/>
              <a:gd name="connsiteY2" fmla="*/ 404664 h 404664"/>
              <a:gd name="connsiteX3" fmla="*/ 0 w 12195175"/>
              <a:gd name="connsiteY3" fmla="*/ 404664 h 404664"/>
              <a:gd name="connsiteX4" fmla="*/ 0 w 12195175"/>
              <a:gd name="connsiteY4" fmla="*/ 0 h 404664"/>
              <a:gd name="connsiteX0-1" fmla="*/ 0 w 12195175"/>
              <a:gd name="connsiteY0-2" fmla="*/ 8993 h 413657"/>
              <a:gd name="connsiteX1-3" fmla="*/ 6096000 w 12195175"/>
              <a:gd name="connsiteY1-4" fmla="*/ 0 h 413657"/>
              <a:gd name="connsiteX2-5" fmla="*/ 12195175 w 12195175"/>
              <a:gd name="connsiteY2-6" fmla="*/ 8993 h 413657"/>
              <a:gd name="connsiteX3-7" fmla="*/ 12195175 w 12195175"/>
              <a:gd name="connsiteY3-8" fmla="*/ 413657 h 413657"/>
              <a:gd name="connsiteX4-9" fmla="*/ 0 w 12195175"/>
              <a:gd name="connsiteY4-10" fmla="*/ 413657 h 413657"/>
              <a:gd name="connsiteX5" fmla="*/ 0 w 12195175"/>
              <a:gd name="connsiteY5" fmla="*/ 8993 h 413657"/>
              <a:gd name="connsiteX0-11" fmla="*/ 0 w 12195175"/>
              <a:gd name="connsiteY0-12" fmla="*/ 458935 h 863599"/>
              <a:gd name="connsiteX1-13" fmla="*/ 6052457 w 12195175"/>
              <a:gd name="connsiteY1-14" fmla="*/ 0 h 863599"/>
              <a:gd name="connsiteX2-15" fmla="*/ 12195175 w 12195175"/>
              <a:gd name="connsiteY2-16" fmla="*/ 458935 h 863599"/>
              <a:gd name="connsiteX3-17" fmla="*/ 12195175 w 12195175"/>
              <a:gd name="connsiteY3-18" fmla="*/ 863599 h 863599"/>
              <a:gd name="connsiteX4-19" fmla="*/ 0 w 12195175"/>
              <a:gd name="connsiteY4-20" fmla="*/ 863599 h 863599"/>
              <a:gd name="connsiteX5-21" fmla="*/ 0 w 12195175"/>
              <a:gd name="connsiteY5-22" fmla="*/ 458935 h 863599"/>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21" y="connsiteY5-22"/>
              </a:cxn>
            </a:cxnLst>
            <a:rect l="l" t="t" r="r" b="b"/>
            <a:pathLst>
              <a:path w="12195175" h="863599">
                <a:moveTo>
                  <a:pt x="0" y="458935"/>
                </a:moveTo>
                <a:lnTo>
                  <a:pt x="6052457" y="0"/>
                </a:lnTo>
                <a:lnTo>
                  <a:pt x="12195175" y="458935"/>
                </a:lnTo>
                <a:lnTo>
                  <a:pt x="12195175" y="863599"/>
                </a:lnTo>
                <a:lnTo>
                  <a:pt x="0" y="863599"/>
                </a:lnTo>
                <a:lnTo>
                  <a:pt x="0" y="458935"/>
                </a:lnTo>
                <a:close/>
              </a:path>
            </a:pathLst>
          </a:custGeom>
          <a:solidFill>
            <a:srgbClr val="1F497D"/>
          </a:solidFill>
          <a:ln>
            <a:noFill/>
          </a:ln>
        </p:spPr>
        <p:style>
          <a:lnRef idx="2">
            <a:schemeClr val="accent1">
              <a:shade val="50000"/>
            </a:schemeClr>
          </a:lnRef>
          <a:fillRef idx="1">
            <a:schemeClr val="accent1"/>
          </a:fillRef>
          <a:effectRef idx="0">
            <a:schemeClr val="accent1"/>
          </a:effectRef>
          <a:fontRef idx="minor">
            <a:schemeClr val="lt1"/>
          </a:fontRef>
        </p:style>
        <p:txBody>
          <a:bodyPr lIns="68562" tIns="34281" rIns="68562" bIns="34281" anchor="ctr"/>
          <a:lstStyle/>
          <a:p>
            <a:pPr algn="ctr" fontAlgn="auto">
              <a:spcBef>
                <a:spcPts val="0"/>
              </a:spcBef>
              <a:spcAft>
                <a:spcPts val="0"/>
              </a:spcAft>
              <a:defRPr/>
            </a:pPr>
            <a:endParaRPr lang="zh-CN" altLang="en-US"/>
          </a:p>
        </p:txBody>
      </p:sp>
      <p:pic>
        <p:nvPicPr>
          <p:cNvPr id="7" name="图片 4"/>
          <p:cNvPicPr>
            <a:picLocks noChangeAspect="1"/>
          </p:cNvPicPr>
          <p:nvPr/>
        </p:nvPicPr>
        <p:blipFill>
          <a:blip r:embed="rId3" cstate="print">
            <a:extLst>
              <a:ext uri="{28A0092B-C50C-407E-A947-70E740481C1C}">
                <a14:useLocalDpi xmlns:a14="http://schemas.microsoft.com/office/drawing/2010/main" val="0"/>
              </a:ext>
            </a:extLst>
          </a:blip>
          <a:srcRect l="23859" t="39673" r="23274" b="39980"/>
          <a:stretch>
            <a:fillRect/>
          </a:stretch>
        </p:blipFill>
        <p:spPr bwMode="auto">
          <a:xfrm>
            <a:off x="2800350" y="461963"/>
            <a:ext cx="3600450" cy="9794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3" name="标题 1"/>
          <p:cNvSpPr>
            <a:spLocks noGrp="1"/>
          </p:cNvSpPr>
          <p:nvPr>
            <p:ph type="ctrTitle"/>
          </p:nvPr>
        </p:nvSpPr>
        <p:spPr>
          <a:xfrm>
            <a:off x="604528" y="2699795"/>
            <a:ext cx="7992888" cy="938535"/>
          </a:xfrm>
          <a:prstGeom prst="rect">
            <a:avLst/>
          </a:prstGeom>
        </p:spPr>
        <p:txBody>
          <a:bodyPr>
            <a:normAutofit/>
          </a:bodyPr>
          <a:lstStyle>
            <a:lvl1pPr>
              <a:defRPr sz="4800" b="1" baseline="0">
                <a:solidFill>
                  <a:schemeClr val="tx2">
                    <a:lumMod val="75000"/>
                  </a:schemeClr>
                </a:solidFill>
                <a:latin typeface="微软雅黑" panose="020B0503020204020204" pitchFamily="34" charset="-122"/>
                <a:ea typeface="微软雅黑" panose="020B0503020204020204" pitchFamily="34" charset="-122"/>
              </a:defRPr>
            </a:lvl1pPr>
          </a:lstStyle>
          <a:p>
            <a:r>
              <a:rPr lang="zh-CN" altLang="en-US"/>
              <a:t>单击此处编辑母版标题样式</a:t>
            </a:r>
            <a:endParaRPr lang="zh-CN" altLang="en-US" dirty="0"/>
          </a:p>
        </p:txBody>
      </p:sp>
      <p:sp>
        <p:nvSpPr>
          <p:cNvPr id="14" name="副标题 2"/>
          <p:cNvSpPr>
            <a:spLocks noGrp="1"/>
          </p:cNvSpPr>
          <p:nvPr>
            <p:ph type="subTitle" idx="1"/>
          </p:nvPr>
        </p:nvSpPr>
        <p:spPr>
          <a:xfrm>
            <a:off x="2123728" y="3573016"/>
            <a:ext cx="5472608" cy="766936"/>
          </a:xfrm>
          <a:prstGeom prst="rect">
            <a:avLst/>
          </a:prstGeom>
        </p:spPr>
        <p:txBody>
          <a:bodyPr/>
          <a:lstStyle>
            <a:lvl1pPr marL="0" indent="0" algn="ctr">
              <a:buNone/>
              <a:defRPr sz="2800" b="1">
                <a:solidFill>
                  <a:schemeClr val="bg1">
                    <a:lumMod val="50000"/>
                  </a:schemeClr>
                </a:solidFill>
                <a:latin typeface="微软雅黑" panose="020B0503020204020204" pitchFamily="34" charset="-122"/>
                <a:ea typeface="微软雅黑" panose="020B0503020204020204" pitchFamily="34" charset="-122"/>
              </a:defRPr>
            </a:lvl1pPr>
          </a:lstStyle>
          <a:p>
            <a:r>
              <a:rPr lang="zh-CN" altLang="en-US"/>
              <a:t>单击此处编辑母版副标题样式</a:t>
            </a:r>
            <a:endParaRPr lang="zh-CN" alt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标题和内容">
    <p:spTree>
      <p:nvGrpSpPr>
        <p:cNvPr id="1" name=""/>
        <p:cNvGrpSpPr/>
        <p:nvPr/>
      </p:nvGrpSpPr>
      <p:grpSpPr>
        <a:xfrm>
          <a:off x="0" y="0"/>
          <a:ext cx="0" cy="0"/>
          <a:chOff x="0" y="0"/>
          <a:chExt cx="0" cy="0"/>
        </a:xfrm>
      </p:grpSpPr>
      <p:pic>
        <p:nvPicPr>
          <p:cNvPr id="3" name="图片 1"/>
          <p:cNvPicPr>
            <a:picLocks noChangeAspect="1"/>
          </p:cNvPicPr>
          <p:nvPr/>
        </p:nvPicPr>
        <p:blipFill>
          <a:blip r:embed="rId2">
            <a:extLst>
              <a:ext uri="{28A0092B-C50C-407E-A947-70E740481C1C}">
                <a14:useLocalDpi xmlns:a14="http://schemas.microsoft.com/office/drawing/2010/main" val="0"/>
              </a:ext>
            </a:extLst>
          </a:blip>
          <a:srcRect l="23679" t="40642" r="23781" b="40486"/>
          <a:stretch>
            <a:fillRect/>
          </a:stretch>
        </p:blipFill>
        <p:spPr bwMode="auto">
          <a:xfrm>
            <a:off x="0" y="4505325"/>
            <a:ext cx="1949450" cy="493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 name="矩形 3"/>
          <p:cNvSpPr/>
          <p:nvPr/>
        </p:nvSpPr>
        <p:spPr>
          <a:xfrm>
            <a:off x="0" y="4999038"/>
            <a:ext cx="2411413" cy="144462"/>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a:p>
        </p:txBody>
      </p:sp>
      <p:sp>
        <p:nvSpPr>
          <p:cNvPr id="5" name="矩形 4"/>
          <p:cNvSpPr/>
          <p:nvPr/>
        </p:nvSpPr>
        <p:spPr>
          <a:xfrm>
            <a:off x="2411413" y="4999038"/>
            <a:ext cx="6756400" cy="144462"/>
          </a:xfrm>
          <a:prstGeom prst="rect">
            <a:avLst/>
          </a:prstGeom>
          <a:solidFill>
            <a:srgbClr val="ED6C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a:p>
        </p:txBody>
      </p:sp>
      <p:sp>
        <p:nvSpPr>
          <p:cNvPr id="6" name="矩形 5"/>
          <p:cNvSpPr/>
          <p:nvPr/>
        </p:nvSpPr>
        <p:spPr>
          <a:xfrm>
            <a:off x="311150" y="276225"/>
            <a:ext cx="517525" cy="485775"/>
          </a:xfrm>
          <a:prstGeom prst="rect">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a:ea typeface="微软雅黑" panose="020B0503020204020204" pitchFamily="34" charset="-122"/>
            </a:endParaRPr>
          </a:p>
        </p:txBody>
      </p:sp>
      <p:sp>
        <p:nvSpPr>
          <p:cNvPr id="7" name="矩形 6"/>
          <p:cNvSpPr/>
          <p:nvPr/>
        </p:nvSpPr>
        <p:spPr>
          <a:xfrm>
            <a:off x="165100" y="0"/>
            <a:ext cx="485775" cy="5842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a:ea typeface="微软雅黑" panose="020B0503020204020204" pitchFamily="34" charset="-122"/>
            </a:endParaRPr>
          </a:p>
        </p:txBody>
      </p:sp>
      <p:sp>
        <p:nvSpPr>
          <p:cNvPr id="25" name="标题 1"/>
          <p:cNvSpPr>
            <a:spLocks noGrp="1"/>
          </p:cNvSpPr>
          <p:nvPr>
            <p:ph type="title"/>
          </p:nvPr>
        </p:nvSpPr>
        <p:spPr>
          <a:xfrm>
            <a:off x="850253" y="242247"/>
            <a:ext cx="4842795" cy="594007"/>
          </a:xfrm>
          <a:prstGeom prst="rect">
            <a:avLst/>
          </a:prstGeom>
        </p:spPr>
        <p:txBody>
          <a:bodyPr/>
          <a:lstStyle>
            <a:lvl1pPr algn="l">
              <a:defRPr sz="2800" b="1">
                <a:solidFill>
                  <a:schemeClr val="bg1">
                    <a:lumMod val="50000"/>
                  </a:schemeClr>
                </a:solidFill>
                <a:latin typeface="微软雅黑" panose="020B0503020204020204" pitchFamily="34" charset="-122"/>
                <a:ea typeface="微软雅黑" panose="020B0503020204020204" pitchFamily="34" charset="-122"/>
              </a:defRPr>
            </a:lvl1pPr>
          </a:lstStyle>
          <a:p>
            <a:r>
              <a:rPr lang="zh-CN" altLang="en-US"/>
              <a:t>单击此处编辑母版标题样式</a:t>
            </a:r>
          </a:p>
        </p:txBody>
      </p:sp>
      <p:pic>
        <p:nvPicPr>
          <p:cNvPr id="2" name="图片 1" descr="4"/>
          <p:cNvPicPr>
            <a:picLocks noChangeAspect="1"/>
          </p:cNvPicPr>
          <p:nvPr userDrawn="1"/>
        </p:nvPicPr>
        <p:blipFill>
          <a:blip r:embed="rId3"/>
          <a:stretch>
            <a:fillRect/>
          </a:stretch>
        </p:blipFill>
        <p:spPr>
          <a:xfrm>
            <a:off x="7019925" y="241935"/>
            <a:ext cx="2039620" cy="48260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节标题">
    <p:spTree>
      <p:nvGrpSpPr>
        <p:cNvPr id="1" name=""/>
        <p:cNvGrpSpPr/>
        <p:nvPr/>
      </p:nvGrpSpPr>
      <p:grpSpPr>
        <a:xfrm>
          <a:off x="0" y="0"/>
          <a:ext cx="0" cy="0"/>
          <a:chOff x="0" y="0"/>
          <a:chExt cx="0" cy="0"/>
        </a:xfrm>
      </p:grpSpPr>
      <p:pic>
        <p:nvPicPr>
          <p:cNvPr id="2" name="图片 1"/>
          <p:cNvPicPr>
            <a:picLocks noChangeAspect="1"/>
          </p:cNvPicPr>
          <p:nvPr userDrawn="1"/>
        </p:nvPicPr>
        <p:blipFill>
          <a:blip r:embed="rId3">
            <a:extLst>
              <a:ext uri="{28A0092B-C50C-407E-A947-70E740481C1C}">
                <a14:useLocalDpi xmlns:a14="http://schemas.microsoft.com/office/drawing/2010/main" val="0"/>
              </a:ext>
            </a:extLst>
          </a:blip>
          <a:srcRect l="23679" t="40642" r="23781" b="40486"/>
          <a:stretch>
            <a:fillRect/>
          </a:stretch>
        </p:blipFill>
        <p:spPr bwMode="auto">
          <a:xfrm>
            <a:off x="0" y="4505325"/>
            <a:ext cx="1949450" cy="493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 name="矩形 2"/>
          <p:cNvSpPr/>
          <p:nvPr userDrawn="1"/>
        </p:nvSpPr>
        <p:spPr>
          <a:xfrm>
            <a:off x="0" y="4999038"/>
            <a:ext cx="2411413" cy="144462"/>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a:p>
        </p:txBody>
      </p:sp>
      <p:sp>
        <p:nvSpPr>
          <p:cNvPr id="4" name="矩形 3"/>
          <p:cNvSpPr/>
          <p:nvPr userDrawn="1"/>
        </p:nvSpPr>
        <p:spPr>
          <a:xfrm>
            <a:off x="2411413" y="4999038"/>
            <a:ext cx="6756400" cy="144462"/>
          </a:xfrm>
          <a:prstGeom prst="rect">
            <a:avLst/>
          </a:prstGeom>
          <a:solidFill>
            <a:srgbClr val="ED6C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a:p>
        </p:txBody>
      </p:sp>
      <p:sp>
        <p:nvSpPr>
          <p:cNvPr id="5" name="矩形 4"/>
          <p:cNvSpPr/>
          <p:nvPr userDrawn="1"/>
        </p:nvSpPr>
        <p:spPr>
          <a:xfrm>
            <a:off x="311150" y="276225"/>
            <a:ext cx="517525" cy="485775"/>
          </a:xfrm>
          <a:prstGeom prst="rect">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a:ea typeface="微软雅黑" panose="020B0503020204020204" pitchFamily="34" charset="-122"/>
            </a:endParaRPr>
          </a:p>
        </p:txBody>
      </p:sp>
      <p:sp>
        <p:nvSpPr>
          <p:cNvPr id="6" name="矩形 5"/>
          <p:cNvSpPr/>
          <p:nvPr userDrawn="1"/>
        </p:nvSpPr>
        <p:spPr>
          <a:xfrm>
            <a:off x="165100" y="0"/>
            <a:ext cx="485775" cy="5842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a:ea typeface="微软雅黑" panose="020B0503020204020204" pitchFamily="34" charset="-122"/>
            </a:endParaRPr>
          </a:p>
        </p:txBody>
      </p:sp>
      <p:pic>
        <p:nvPicPr>
          <p:cNvPr id="7" name="图片 6" descr="4"/>
          <p:cNvPicPr>
            <a:picLocks noChangeAspect="1"/>
          </p:cNvPicPr>
          <p:nvPr userDrawn="1">
            <p:custDataLst>
              <p:tags r:id="rId1"/>
            </p:custDataLst>
          </p:nvPr>
        </p:nvPicPr>
        <p:blipFill>
          <a:blip r:embed="rId4"/>
          <a:stretch>
            <a:fillRect/>
          </a:stretch>
        </p:blipFill>
        <p:spPr>
          <a:xfrm>
            <a:off x="7019925" y="241935"/>
            <a:ext cx="2039620" cy="48260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仅标题">
    <p:spTree>
      <p:nvGrpSpPr>
        <p:cNvPr id="1" name=""/>
        <p:cNvGrpSpPr/>
        <p:nvPr/>
      </p:nvGrpSpPr>
      <p:grpSpPr>
        <a:xfrm>
          <a:off x="0" y="0"/>
          <a:ext cx="0" cy="0"/>
          <a:chOff x="0" y="0"/>
          <a:chExt cx="0" cy="0"/>
        </a:xfrm>
      </p:grpSpPr>
      <p:pic>
        <p:nvPicPr>
          <p:cNvPr id="2" name="图片 1"/>
          <p:cNvPicPr>
            <a:picLocks noChangeAspect="1"/>
          </p:cNvPicPr>
          <p:nvPr userDrawn="1"/>
        </p:nvPicPr>
        <p:blipFill>
          <a:blip r:embed="rId3">
            <a:extLst>
              <a:ext uri="{28A0092B-C50C-407E-A947-70E740481C1C}">
                <a14:useLocalDpi xmlns:a14="http://schemas.microsoft.com/office/drawing/2010/main" val="0"/>
              </a:ext>
            </a:extLst>
          </a:blip>
          <a:srcRect l="23679" t="40642" r="23781" b="40486"/>
          <a:stretch>
            <a:fillRect/>
          </a:stretch>
        </p:blipFill>
        <p:spPr bwMode="auto">
          <a:xfrm>
            <a:off x="0" y="4505325"/>
            <a:ext cx="1949450" cy="493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 name="矩形 2"/>
          <p:cNvSpPr/>
          <p:nvPr userDrawn="1"/>
        </p:nvSpPr>
        <p:spPr>
          <a:xfrm>
            <a:off x="0" y="4999038"/>
            <a:ext cx="2411413" cy="144462"/>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a:p>
        </p:txBody>
      </p:sp>
      <p:sp>
        <p:nvSpPr>
          <p:cNvPr id="4" name="矩形 3"/>
          <p:cNvSpPr/>
          <p:nvPr userDrawn="1"/>
        </p:nvSpPr>
        <p:spPr>
          <a:xfrm>
            <a:off x="2411413" y="4999038"/>
            <a:ext cx="6756400" cy="144462"/>
          </a:xfrm>
          <a:prstGeom prst="rect">
            <a:avLst/>
          </a:prstGeom>
          <a:solidFill>
            <a:srgbClr val="ED6C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a:p>
        </p:txBody>
      </p:sp>
      <p:pic>
        <p:nvPicPr>
          <p:cNvPr id="5" name="图片 4" descr="4"/>
          <p:cNvPicPr>
            <a:picLocks noChangeAspect="1"/>
          </p:cNvPicPr>
          <p:nvPr userDrawn="1">
            <p:custDataLst>
              <p:tags r:id="rId1"/>
            </p:custDataLst>
          </p:nvPr>
        </p:nvPicPr>
        <p:blipFill>
          <a:blip r:embed="rId4"/>
          <a:stretch>
            <a:fillRect/>
          </a:stretch>
        </p:blipFill>
        <p:spPr>
          <a:xfrm>
            <a:off x="7019925" y="241935"/>
            <a:ext cx="2039620" cy="48260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空白">
    <p:spTree>
      <p:nvGrpSpPr>
        <p:cNvPr id="1" name=""/>
        <p:cNvGrpSpPr/>
        <p:nvPr/>
      </p:nvGrpSpPr>
      <p:grpSpPr>
        <a:xfrm>
          <a:off x="0" y="0"/>
          <a:ext cx="0" cy="0"/>
          <a:chOff x="0" y="0"/>
          <a:chExt cx="0" cy="0"/>
        </a:xfrm>
      </p:grpSpPr>
      <p:pic>
        <p:nvPicPr>
          <p:cNvPr id="4" name="图片 1"/>
          <p:cNvPicPr>
            <a:picLocks noChangeAspect="1"/>
          </p:cNvPicPr>
          <p:nvPr/>
        </p:nvPicPr>
        <p:blipFill>
          <a:blip r:embed="rId2">
            <a:extLst>
              <a:ext uri="{28A0092B-C50C-407E-A947-70E740481C1C}">
                <a14:useLocalDpi xmlns:a14="http://schemas.microsoft.com/office/drawing/2010/main" val="0"/>
              </a:ext>
            </a:extLst>
          </a:blip>
          <a:srcRect b="12358"/>
          <a:stretch>
            <a:fillRect/>
          </a:stretch>
        </p:blipFill>
        <p:spPr bwMode="auto">
          <a:xfrm>
            <a:off x="0" y="0"/>
            <a:ext cx="9144000" cy="5283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8" name="标题 1"/>
          <p:cNvSpPr>
            <a:spLocks noGrp="1"/>
          </p:cNvSpPr>
          <p:nvPr>
            <p:ph type="ctrTitle"/>
          </p:nvPr>
        </p:nvSpPr>
        <p:spPr>
          <a:xfrm>
            <a:off x="575556" y="810322"/>
            <a:ext cx="7992888" cy="938535"/>
          </a:xfrm>
          <a:prstGeom prst="rect">
            <a:avLst/>
          </a:prstGeom>
        </p:spPr>
        <p:txBody>
          <a:bodyPr>
            <a:normAutofit/>
          </a:bodyPr>
          <a:lstStyle>
            <a:lvl1pPr>
              <a:defRPr sz="4800" b="1" baseline="0">
                <a:solidFill>
                  <a:schemeClr val="bg1"/>
                </a:solidFill>
                <a:latin typeface="微软雅黑" panose="020B0503020204020204" pitchFamily="34" charset="-122"/>
                <a:ea typeface="微软雅黑" panose="020B0503020204020204" pitchFamily="34" charset="-122"/>
              </a:defRPr>
            </a:lvl1pPr>
          </a:lstStyle>
          <a:p>
            <a:r>
              <a:rPr lang="zh-CN" altLang="en-US"/>
              <a:t>单击此处编辑母版标题样式</a:t>
            </a:r>
            <a:endParaRPr lang="zh-CN" altLang="en-US" dirty="0"/>
          </a:p>
        </p:txBody>
      </p:sp>
      <p:sp>
        <p:nvSpPr>
          <p:cNvPr id="9" name="副标题 2"/>
          <p:cNvSpPr>
            <a:spLocks noGrp="1"/>
          </p:cNvSpPr>
          <p:nvPr>
            <p:ph type="subTitle" idx="1"/>
          </p:nvPr>
        </p:nvSpPr>
        <p:spPr>
          <a:xfrm>
            <a:off x="1720652" y="1811164"/>
            <a:ext cx="5760640" cy="766936"/>
          </a:xfrm>
          <a:prstGeom prst="rect">
            <a:avLst/>
          </a:prstGeom>
        </p:spPr>
        <p:txBody>
          <a:bodyPr/>
          <a:lstStyle>
            <a:lvl1pPr marL="0" indent="0" algn="ctr">
              <a:buNone/>
              <a:defRPr sz="2400" b="1">
                <a:solidFill>
                  <a:schemeClr val="bg1"/>
                </a:solidFill>
                <a:latin typeface="微软雅黑" panose="020B0503020204020204" pitchFamily="34" charset="-122"/>
                <a:ea typeface="微软雅黑" panose="020B0503020204020204" pitchFamily="34" charset="-122"/>
              </a:defRPr>
            </a:lvl1pPr>
          </a:lstStyle>
          <a:p>
            <a:r>
              <a:rPr lang="zh-CN" altLang="en-US"/>
              <a:t>单击此处编辑母版副标题样式</a:t>
            </a:r>
            <a:endParaRPr lang="en-US" altLang="zh-CN"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自定义版式">
    <p:spTree>
      <p:nvGrpSpPr>
        <p:cNvPr id="1" name=""/>
        <p:cNvGrpSpPr/>
        <p:nvPr/>
      </p:nvGrpSpPr>
      <p:grpSpPr>
        <a:xfrm>
          <a:off x="0" y="0"/>
          <a:ext cx="0" cy="0"/>
          <a:chOff x="0" y="0"/>
          <a:chExt cx="0" cy="0"/>
        </a:xfrm>
      </p:grpSpPr>
      <p:pic>
        <p:nvPicPr>
          <p:cNvPr id="4" name="图片 1"/>
          <p:cNvPicPr>
            <a:picLocks noChangeAspect="1"/>
          </p:cNvPicPr>
          <p:nvPr/>
        </p:nvPicPr>
        <p:blipFill>
          <a:blip r:embed="rId2">
            <a:extLst>
              <a:ext uri="{28A0092B-C50C-407E-A947-70E740481C1C}">
                <a14:useLocalDpi xmlns:a14="http://schemas.microsoft.com/office/drawing/2010/main" val="0"/>
              </a:ext>
            </a:extLst>
          </a:blip>
          <a:srcRect t="22523" b="25092"/>
          <a:stretch>
            <a:fillRect/>
          </a:stretch>
        </p:blipFill>
        <p:spPr bwMode="auto">
          <a:xfrm>
            <a:off x="0" y="-20638"/>
            <a:ext cx="9144000" cy="274320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 name="矩形 2"/>
          <p:cNvSpPr/>
          <p:nvPr/>
        </p:nvSpPr>
        <p:spPr>
          <a:xfrm>
            <a:off x="0" y="-20638"/>
            <a:ext cx="9144000" cy="1882776"/>
          </a:xfrm>
          <a:custGeom>
            <a:avLst/>
            <a:gdLst>
              <a:gd name="connsiteX0" fmla="*/ 0 w 12195175"/>
              <a:gd name="connsiteY0" fmla="*/ 0 h 908720"/>
              <a:gd name="connsiteX1" fmla="*/ 12195175 w 12195175"/>
              <a:gd name="connsiteY1" fmla="*/ 0 h 908720"/>
              <a:gd name="connsiteX2" fmla="*/ 12195175 w 12195175"/>
              <a:gd name="connsiteY2" fmla="*/ 908720 h 908720"/>
              <a:gd name="connsiteX3" fmla="*/ 0 w 12195175"/>
              <a:gd name="connsiteY3" fmla="*/ 908720 h 908720"/>
              <a:gd name="connsiteX4" fmla="*/ 0 w 12195175"/>
              <a:gd name="connsiteY4" fmla="*/ 0 h 908720"/>
              <a:gd name="connsiteX0-1" fmla="*/ 0 w 12195175"/>
              <a:gd name="connsiteY0-2" fmla="*/ 0 h 908720"/>
              <a:gd name="connsiteX1-3" fmla="*/ 12195175 w 12195175"/>
              <a:gd name="connsiteY1-4" fmla="*/ 0 h 908720"/>
              <a:gd name="connsiteX2-5" fmla="*/ 12195175 w 12195175"/>
              <a:gd name="connsiteY2-6" fmla="*/ 908720 h 908720"/>
              <a:gd name="connsiteX3-7" fmla="*/ 6096000 w 12195175"/>
              <a:gd name="connsiteY3-8" fmla="*/ 899886 h 908720"/>
              <a:gd name="connsiteX4-9" fmla="*/ 0 w 12195175"/>
              <a:gd name="connsiteY4-10" fmla="*/ 908720 h 908720"/>
              <a:gd name="connsiteX5" fmla="*/ 0 w 12195175"/>
              <a:gd name="connsiteY5" fmla="*/ 0 h 908720"/>
              <a:gd name="connsiteX0-11" fmla="*/ 0 w 12195175"/>
              <a:gd name="connsiteY0-12" fmla="*/ 0 h 2510972"/>
              <a:gd name="connsiteX1-13" fmla="*/ 12195175 w 12195175"/>
              <a:gd name="connsiteY1-14" fmla="*/ 0 h 2510972"/>
              <a:gd name="connsiteX2-15" fmla="*/ 12195175 w 12195175"/>
              <a:gd name="connsiteY2-16" fmla="*/ 908720 h 2510972"/>
              <a:gd name="connsiteX3-17" fmla="*/ 6052458 w 12195175"/>
              <a:gd name="connsiteY3-18" fmla="*/ 2510972 h 2510972"/>
              <a:gd name="connsiteX4-19" fmla="*/ 0 w 12195175"/>
              <a:gd name="connsiteY4-20" fmla="*/ 908720 h 2510972"/>
              <a:gd name="connsiteX5-21" fmla="*/ 0 w 12195175"/>
              <a:gd name="connsiteY5-22" fmla="*/ 0 h 2510972"/>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21" y="connsiteY5-22"/>
              </a:cxn>
            </a:cxnLst>
            <a:rect l="l" t="t" r="r" b="b"/>
            <a:pathLst>
              <a:path w="12195175" h="2510972">
                <a:moveTo>
                  <a:pt x="0" y="0"/>
                </a:moveTo>
                <a:lnTo>
                  <a:pt x="12195175" y="0"/>
                </a:lnTo>
                <a:lnTo>
                  <a:pt x="12195175" y="908720"/>
                </a:lnTo>
                <a:lnTo>
                  <a:pt x="6052458" y="2510972"/>
                </a:lnTo>
                <a:lnTo>
                  <a:pt x="0" y="908720"/>
                </a:lnTo>
                <a:lnTo>
                  <a:pt x="0" y="0"/>
                </a:lnTo>
                <a:close/>
              </a:path>
            </a:pathLst>
          </a:custGeom>
          <a:solidFill>
            <a:srgbClr val="1F497D">
              <a:alpha val="6117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lIns="68562" tIns="34281" rIns="68562" bIns="34281" anchor="ctr"/>
          <a:lstStyle/>
          <a:p>
            <a:pPr algn="ctr" fontAlgn="auto">
              <a:spcBef>
                <a:spcPts val="0"/>
              </a:spcBef>
              <a:spcAft>
                <a:spcPts val="0"/>
              </a:spcAft>
              <a:defRPr/>
            </a:pPr>
            <a:endParaRPr lang="zh-CN" altLang="en-US"/>
          </a:p>
        </p:txBody>
      </p:sp>
      <p:sp>
        <p:nvSpPr>
          <p:cNvPr id="6" name="矩形 4"/>
          <p:cNvSpPr/>
          <p:nvPr/>
        </p:nvSpPr>
        <p:spPr>
          <a:xfrm>
            <a:off x="0" y="4516438"/>
            <a:ext cx="9144000" cy="647700"/>
          </a:xfrm>
          <a:custGeom>
            <a:avLst/>
            <a:gdLst>
              <a:gd name="connsiteX0" fmla="*/ 0 w 12195175"/>
              <a:gd name="connsiteY0" fmla="*/ 0 h 404664"/>
              <a:gd name="connsiteX1" fmla="*/ 12195175 w 12195175"/>
              <a:gd name="connsiteY1" fmla="*/ 0 h 404664"/>
              <a:gd name="connsiteX2" fmla="*/ 12195175 w 12195175"/>
              <a:gd name="connsiteY2" fmla="*/ 404664 h 404664"/>
              <a:gd name="connsiteX3" fmla="*/ 0 w 12195175"/>
              <a:gd name="connsiteY3" fmla="*/ 404664 h 404664"/>
              <a:gd name="connsiteX4" fmla="*/ 0 w 12195175"/>
              <a:gd name="connsiteY4" fmla="*/ 0 h 404664"/>
              <a:gd name="connsiteX0-1" fmla="*/ 0 w 12195175"/>
              <a:gd name="connsiteY0-2" fmla="*/ 8993 h 413657"/>
              <a:gd name="connsiteX1-3" fmla="*/ 6096000 w 12195175"/>
              <a:gd name="connsiteY1-4" fmla="*/ 0 h 413657"/>
              <a:gd name="connsiteX2-5" fmla="*/ 12195175 w 12195175"/>
              <a:gd name="connsiteY2-6" fmla="*/ 8993 h 413657"/>
              <a:gd name="connsiteX3-7" fmla="*/ 12195175 w 12195175"/>
              <a:gd name="connsiteY3-8" fmla="*/ 413657 h 413657"/>
              <a:gd name="connsiteX4-9" fmla="*/ 0 w 12195175"/>
              <a:gd name="connsiteY4-10" fmla="*/ 413657 h 413657"/>
              <a:gd name="connsiteX5" fmla="*/ 0 w 12195175"/>
              <a:gd name="connsiteY5" fmla="*/ 8993 h 413657"/>
              <a:gd name="connsiteX0-11" fmla="*/ 0 w 12195175"/>
              <a:gd name="connsiteY0-12" fmla="*/ 458935 h 863599"/>
              <a:gd name="connsiteX1-13" fmla="*/ 6052457 w 12195175"/>
              <a:gd name="connsiteY1-14" fmla="*/ 0 h 863599"/>
              <a:gd name="connsiteX2-15" fmla="*/ 12195175 w 12195175"/>
              <a:gd name="connsiteY2-16" fmla="*/ 458935 h 863599"/>
              <a:gd name="connsiteX3-17" fmla="*/ 12195175 w 12195175"/>
              <a:gd name="connsiteY3-18" fmla="*/ 863599 h 863599"/>
              <a:gd name="connsiteX4-19" fmla="*/ 0 w 12195175"/>
              <a:gd name="connsiteY4-20" fmla="*/ 863599 h 863599"/>
              <a:gd name="connsiteX5-21" fmla="*/ 0 w 12195175"/>
              <a:gd name="connsiteY5-22" fmla="*/ 458935 h 863599"/>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21" y="connsiteY5-22"/>
              </a:cxn>
            </a:cxnLst>
            <a:rect l="l" t="t" r="r" b="b"/>
            <a:pathLst>
              <a:path w="12195175" h="863599">
                <a:moveTo>
                  <a:pt x="0" y="458935"/>
                </a:moveTo>
                <a:lnTo>
                  <a:pt x="6052457" y="0"/>
                </a:lnTo>
                <a:lnTo>
                  <a:pt x="12195175" y="458935"/>
                </a:lnTo>
                <a:lnTo>
                  <a:pt x="12195175" y="863599"/>
                </a:lnTo>
                <a:lnTo>
                  <a:pt x="0" y="863599"/>
                </a:lnTo>
                <a:lnTo>
                  <a:pt x="0" y="458935"/>
                </a:lnTo>
                <a:close/>
              </a:path>
            </a:pathLst>
          </a:custGeom>
          <a:solidFill>
            <a:srgbClr val="1F497D"/>
          </a:solidFill>
          <a:ln>
            <a:noFill/>
          </a:ln>
        </p:spPr>
        <p:style>
          <a:lnRef idx="2">
            <a:schemeClr val="accent1">
              <a:shade val="50000"/>
            </a:schemeClr>
          </a:lnRef>
          <a:fillRef idx="1">
            <a:schemeClr val="accent1"/>
          </a:fillRef>
          <a:effectRef idx="0">
            <a:schemeClr val="accent1"/>
          </a:effectRef>
          <a:fontRef idx="minor">
            <a:schemeClr val="lt1"/>
          </a:fontRef>
        </p:style>
        <p:txBody>
          <a:bodyPr lIns="68562" tIns="34281" rIns="68562" bIns="34281" anchor="ctr"/>
          <a:lstStyle/>
          <a:p>
            <a:pPr algn="ctr" fontAlgn="auto">
              <a:spcBef>
                <a:spcPts val="0"/>
              </a:spcBef>
              <a:spcAft>
                <a:spcPts val="0"/>
              </a:spcAft>
              <a:defRPr/>
            </a:pPr>
            <a:endParaRPr lang="zh-CN" altLang="en-US"/>
          </a:p>
        </p:txBody>
      </p:sp>
      <p:pic>
        <p:nvPicPr>
          <p:cNvPr id="9" name="图片 4"/>
          <p:cNvPicPr>
            <a:picLocks noChangeAspect="1"/>
          </p:cNvPicPr>
          <p:nvPr/>
        </p:nvPicPr>
        <p:blipFill>
          <a:blip r:embed="rId3" cstate="print">
            <a:extLst>
              <a:ext uri="{28A0092B-C50C-407E-A947-70E740481C1C}">
                <a14:useLocalDpi xmlns:a14="http://schemas.microsoft.com/office/drawing/2010/main" val="0"/>
              </a:ext>
            </a:extLst>
          </a:blip>
          <a:srcRect l="23859" t="39673" r="23274" b="39980"/>
          <a:stretch>
            <a:fillRect/>
          </a:stretch>
        </p:blipFill>
        <p:spPr bwMode="auto">
          <a:xfrm>
            <a:off x="2800350" y="461963"/>
            <a:ext cx="3600450" cy="9794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标题 1"/>
          <p:cNvSpPr>
            <a:spLocks noGrp="1"/>
          </p:cNvSpPr>
          <p:nvPr>
            <p:ph type="ctrTitle"/>
          </p:nvPr>
        </p:nvSpPr>
        <p:spPr>
          <a:xfrm>
            <a:off x="575556" y="2713239"/>
            <a:ext cx="7992888" cy="938535"/>
          </a:xfrm>
          <a:prstGeom prst="rect">
            <a:avLst/>
          </a:prstGeom>
        </p:spPr>
        <p:txBody>
          <a:bodyPr>
            <a:normAutofit/>
          </a:bodyPr>
          <a:lstStyle>
            <a:lvl1pPr>
              <a:defRPr sz="4800" b="1" baseline="0">
                <a:solidFill>
                  <a:schemeClr val="tx2">
                    <a:lumMod val="75000"/>
                  </a:schemeClr>
                </a:solidFill>
                <a:latin typeface="微软雅黑" panose="020B0503020204020204" pitchFamily="34" charset="-122"/>
                <a:ea typeface="微软雅黑" panose="020B0503020204020204" pitchFamily="34" charset="-122"/>
              </a:defRPr>
            </a:lvl1pPr>
          </a:lstStyle>
          <a:p>
            <a:r>
              <a:rPr lang="zh-CN" altLang="en-US">
                <a:sym typeface="微软雅黑" panose="020B0503020204020204" pitchFamily="34" charset="-122"/>
              </a:rPr>
              <a:t>单击此处编辑母版标题样式</a:t>
            </a:r>
            <a:endParaRPr lang="zh-CN" altLang="en-US" dirty="0">
              <a:sym typeface="微软雅黑" panose="020B0503020204020204" pitchFamily="34" charset="-122"/>
            </a:endParaRPr>
          </a:p>
        </p:txBody>
      </p:sp>
      <p:sp>
        <p:nvSpPr>
          <p:cNvPr id="8" name="副标题 2"/>
          <p:cNvSpPr>
            <a:spLocks noGrp="1"/>
          </p:cNvSpPr>
          <p:nvPr>
            <p:ph type="subTitle" idx="1"/>
          </p:nvPr>
        </p:nvSpPr>
        <p:spPr>
          <a:xfrm>
            <a:off x="1720652" y="3714081"/>
            <a:ext cx="5760640" cy="766936"/>
          </a:xfrm>
          <a:prstGeom prst="rect">
            <a:avLst/>
          </a:prstGeom>
        </p:spPr>
        <p:txBody>
          <a:bodyPr/>
          <a:lstStyle>
            <a:lvl1pPr marL="0" indent="0" algn="ctr">
              <a:buNone/>
              <a:defRPr sz="2400" b="0">
                <a:solidFill>
                  <a:schemeClr val="bg1">
                    <a:lumMod val="50000"/>
                  </a:schemeClr>
                </a:solidFill>
                <a:latin typeface="微软雅黑" panose="020B0503020204020204" pitchFamily="34" charset="-122"/>
                <a:ea typeface="微软雅黑" panose="020B0503020204020204" pitchFamily="34" charset="-122"/>
              </a:defRPr>
            </a:lvl1pPr>
          </a:lstStyle>
          <a:p>
            <a:r>
              <a:rPr lang="zh-CN" altLang="en-US"/>
              <a:t>单击此处编辑母版副标题样式</a:t>
            </a:r>
            <a:endParaRPr lang="en-US" altLang="zh-CN" dirty="0"/>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Lst>
  <p:txStyles>
    <p:titleStyle>
      <a:lvl1pPr algn="ctr" rtl="0" eaLnBrk="1" fontAlgn="base" hangingPunct="1">
        <a:spcBef>
          <a:spcPct val="0"/>
        </a:spcBef>
        <a:spcAft>
          <a:spcPct val="0"/>
        </a:spcAft>
        <a:defRPr sz="4400" kern="1200">
          <a:solidFill>
            <a:schemeClr val="tx1"/>
          </a:solidFill>
          <a:latin typeface="+mj-lt"/>
          <a:ea typeface="+mj-ea"/>
          <a:cs typeface="+mj-cs"/>
        </a:defRPr>
      </a:lvl1pPr>
      <a:lvl2pPr algn="ctr" rtl="0" eaLnBrk="1" fontAlgn="base" hangingPunct="1">
        <a:spcBef>
          <a:spcPct val="0"/>
        </a:spcBef>
        <a:spcAft>
          <a:spcPct val="0"/>
        </a:spcAft>
        <a:defRPr sz="4400">
          <a:solidFill>
            <a:schemeClr val="tx1"/>
          </a:solidFill>
          <a:latin typeface="Calibri" panose="020F0502020204030204" pitchFamily="34" charset="0"/>
          <a:ea typeface="宋体" panose="02010600030101010101" pitchFamily="2" charset="-122"/>
        </a:defRPr>
      </a:lvl2pPr>
      <a:lvl3pPr algn="ctr" rtl="0" eaLnBrk="1" fontAlgn="base" hangingPunct="1">
        <a:spcBef>
          <a:spcPct val="0"/>
        </a:spcBef>
        <a:spcAft>
          <a:spcPct val="0"/>
        </a:spcAft>
        <a:defRPr sz="4400">
          <a:solidFill>
            <a:schemeClr val="tx1"/>
          </a:solidFill>
          <a:latin typeface="Calibri" panose="020F0502020204030204" pitchFamily="34" charset="0"/>
          <a:ea typeface="宋体" panose="02010600030101010101" pitchFamily="2" charset="-122"/>
        </a:defRPr>
      </a:lvl3pPr>
      <a:lvl4pPr algn="ctr" rtl="0" eaLnBrk="1" fontAlgn="base" hangingPunct="1">
        <a:spcBef>
          <a:spcPct val="0"/>
        </a:spcBef>
        <a:spcAft>
          <a:spcPct val="0"/>
        </a:spcAft>
        <a:defRPr sz="4400">
          <a:solidFill>
            <a:schemeClr val="tx1"/>
          </a:solidFill>
          <a:latin typeface="Calibri" panose="020F0502020204030204" pitchFamily="34" charset="0"/>
          <a:ea typeface="宋体" panose="02010600030101010101" pitchFamily="2" charset="-122"/>
        </a:defRPr>
      </a:lvl4pPr>
      <a:lvl5pPr algn="ctr" rtl="0" eaLnBrk="1" fontAlgn="base" hangingPunct="1">
        <a:spcBef>
          <a:spcPct val="0"/>
        </a:spcBef>
        <a:spcAft>
          <a:spcPct val="0"/>
        </a:spcAft>
        <a:defRPr sz="4400">
          <a:solidFill>
            <a:schemeClr val="tx1"/>
          </a:solidFill>
          <a:latin typeface="Calibri" panose="020F0502020204030204" pitchFamily="34" charset="0"/>
          <a:ea typeface="宋体" panose="02010600030101010101" pitchFamily="2" charset="-122"/>
        </a:defRPr>
      </a:lvl5pPr>
      <a:lvl6pPr marL="457200" algn="ctr" rtl="0" eaLnBrk="1" fontAlgn="base" hangingPunct="1">
        <a:spcBef>
          <a:spcPct val="0"/>
        </a:spcBef>
        <a:spcAft>
          <a:spcPct val="0"/>
        </a:spcAft>
        <a:defRPr sz="4400">
          <a:solidFill>
            <a:schemeClr val="tx1"/>
          </a:solidFill>
          <a:latin typeface="Calibri" panose="020F0502020204030204" pitchFamily="34" charset="0"/>
          <a:ea typeface="宋体" panose="02010600030101010101" pitchFamily="2" charset="-122"/>
        </a:defRPr>
      </a:lvl6pPr>
      <a:lvl7pPr marL="914400" algn="ctr" rtl="0" eaLnBrk="1" fontAlgn="base" hangingPunct="1">
        <a:spcBef>
          <a:spcPct val="0"/>
        </a:spcBef>
        <a:spcAft>
          <a:spcPct val="0"/>
        </a:spcAft>
        <a:defRPr sz="4400">
          <a:solidFill>
            <a:schemeClr val="tx1"/>
          </a:solidFill>
          <a:latin typeface="Calibri" panose="020F0502020204030204" pitchFamily="34" charset="0"/>
          <a:ea typeface="宋体" panose="02010600030101010101" pitchFamily="2" charset="-122"/>
        </a:defRPr>
      </a:lvl7pPr>
      <a:lvl8pPr marL="1371600" algn="ctr" rtl="0" eaLnBrk="1" fontAlgn="base" hangingPunct="1">
        <a:spcBef>
          <a:spcPct val="0"/>
        </a:spcBef>
        <a:spcAft>
          <a:spcPct val="0"/>
        </a:spcAft>
        <a:defRPr sz="4400">
          <a:solidFill>
            <a:schemeClr val="tx1"/>
          </a:solidFill>
          <a:latin typeface="Calibri" panose="020F0502020204030204" pitchFamily="34" charset="0"/>
          <a:ea typeface="宋体" panose="02010600030101010101" pitchFamily="2" charset="-122"/>
        </a:defRPr>
      </a:lvl8pPr>
      <a:lvl9pPr marL="1828800" algn="ctr" rtl="0" eaLnBrk="1" fontAlgn="base" hangingPunct="1">
        <a:spcBef>
          <a:spcPct val="0"/>
        </a:spcBef>
        <a:spcAft>
          <a:spcPct val="0"/>
        </a:spcAft>
        <a:defRPr sz="4400">
          <a:solidFill>
            <a:schemeClr val="tx1"/>
          </a:solidFill>
          <a:latin typeface="Calibri" panose="020F0502020204030204" pitchFamily="34" charset="0"/>
          <a:ea typeface="宋体" panose="02010600030101010101" pitchFamily="2" charset="-122"/>
        </a:defRPr>
      </a:lvl9pPr>
    </p:titleStyle>
    <p:bodyStyle>
      <a:lvl1pPr marL="342900" indent="-342900" algn="l" rtl="0" eaLnBrk="1" fontAlgn="base" hangingPunct="1">
        <a:spcBef>
          <a:spcPct val="20000"/>
        </a:spcBef>
        <a:spcAft>
          <a:spcPct val="0"/>
        </a:spcAft>
        <a:buFont typeface="Arial" panose="020B0604020202020204" pitchFamily="34" charset="0"/>
        <a:buChar char="•"/>
        <a:defRPr sz="3200" kern="1200">
          <a:solidFill>
            <a:schemeClr val="tx1"/>
          </a:solidFill>
          <a:latin typeface="+mn-lt"/>
          <a:ea typeface="+mn-ea"/>
          <a:cs typeface="+mn-cs"/>
        </a:defRPr>
      </a:lvl1pPr>
      <a:lvl2pPr marL="742950" indent="-285750" algn="l" rtl="0" eaLnBrk="1" fontAlgn="base" hangingPunct="1">
        <a:spcBef>
          <a:spcPct val="20000"/>
        </a:spcBef>
        <a:spcAft>
          <a:spcPct val="0"/>
        </a:spcAft>
        <a:buFont typeface="Arial" panose="020B0604020202020204" pitchFamily="34" charset="0"/>
        <a:buChar char="–"/>
        <a:defRPr sz="2800" kern="1200">
          <a:solidFill>
            <a:schemeClr val="tx1"/>
          </a:solidFill>
          <a:latin typeface="+mn-lt"/>
          <a:ea typeface="+mn-ea"/>
          <a:cs typeface="+mn-cs"/>
        </a:defRPr>
      </a:lvl2pPr>
      <a:lvl3pPr marL="1143000" indent="-228600" algn="l" rtl="0" eaLnBrk="1" fontAlgn="base" hangingPunct="1">
        <a:spcBef>
          <a:spcPct val="20000"/>
        </a:spcBef>
        <a:spcAft>
          <a:spcPct val="0"/>
        </a:spcAft>
        <a:buFont typeface="Arial" panose="020B0604020202020204" pitchFamily="34" charset="0"/>
        <a:buChar char="•"/>
        <a:defRPr sz="2400" kern="1200">
          <a:solidFill>
            <a:schemeClr val="tx1"/>
          </a:solidFill>
          <a:latin typeface="+mn-lt"/>
          <a:ea typeface="+mn-ea"/>
          <a:cs typeface="+mn-cs"/>
        </a:defRPr>
      </a:lvl3pPr>
      <a:lvl4pPr marL="1600200" indent="-228600" algn="l" rtl="0" eaLnBrk="1" fontAlgn="base" hangingPunct="1">
        <a:spcBef>
          <a:spcPct val="20000"/>
        </a:spcBef>
        <a:spcAft>
          <a:spcPct val="0"/>
        </a:spcAft>
        <a:buFont typeface="Arial" panose="020B0604020202020204" pitchFamily="34" charset="0"/>
        <a:buChar char="–"/>
        <a:defRPr sz="2000" kern="1200">
          <a:solidFill>
            <a:schemeClr val="tx1"/>
          </a:solidFill>
          <a:latin typeface="+mn-lt"/>
          <a:ea typeface="+mn-ea"/>
          <a:cs typeface="+mn-cs"/>
        </a:defRPr>
      </a:lvl4pPr>
      <a:lvl5pPr marL="2057400" indent="-228600" algn="l" rtl="0" eaLnBrk="1" fontAlgn="base" hangingPunct="1">
        <a:spcBef>
          <a:spcPct val="20000"/>
        </a:spcBef>
        <a:spcAft>
          <a:spcPct val="0"/>
        </a:spcAft>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notesSlide" Target="../notesSlides/notesSlide10.xml"/><Relationship Id="rId2" Type="http://schemas.openxmlformats.org/officeDocument/2006/relationships/slideLayout" Target="../slideLayouts/slideLayout2.xml"/><Relationship Id="rId1" Type="http://schemas.openxmlformats.org/officeDocument/2006/relationships/tags" Target="../tags/tag15.xml"/><Relationship Id="rId6" Type="http://schemas.openxmlformats.org/officeDocument/2006/relationships/image" Target="../media/image31.png"/><Relationship Id="rId5" Type="http://schemas.openxmlformats.org/officeDocument/2006/relationships/image" Target="../media/image30.png"/><Relationship Id="rId4" Type="http://schemas.openxmlformats.org/officeDocument/2006/relationships/image" Target="../media/image29.emf"/></Relationships>
</file>

<file path=ppt/slides/_rels/slide11.xml.rels><?xml version="1.0" encoding="UTF-8" standalone="yes"?>
<Relationships xmlns="http://schemas.openxmlformats.org/package/2006/relationships"><Relationship Id="rId3" Type="http://schemas.openxmlformats.org/officeDocument/2006/relationships/notesSlide" Target="../notesSlides/notesSlide11.xml"/><Relationship Id="rId2" Type="http://schemas.openxmlformats.org/officeDocument/2006/relationships/slideLayout" Target="../slideLayouts/slideLayout2.xml"/><Relationship Id="rId1" Type="http://schemas.openxmlformats.org/officeDocument/2006/relationships/tags" Target="../tags/tag16.xml"/></Relationships>
</file>

<file path=ppt/slides/_rels/slide12.xml.rels><?xml version="1.0" encoding="UTF-8" standalone="yes"?>
<Relationships xmlns="http://schemas.openxmlformats.org/package/2006/relationships"><Relationship Id="rId3" Type="http://schemas.openxmlformats.org/officeDocument/2006/relationships/notesSlide" Target="../notesSlides/notesSlide12.xml"/><Relationship Id="rId2" Type="http://schemas.openxmlformats.org/officeDocument/2006/relationships/slideLayout" Target="../slideLayouts/slideLayout2.xml"/><Relationship Id="rId1" Type="http://schemas.openxmlformats.org/officeDocument/2006/relationships/tags" Target="../tags/tag17.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tags" Target="../tags/tag6.xml"/><Relationship Id="rId2" Type="http://schemas.openxmlformats.org/officeDocument/2006/relationships/tags" Target="../tags/tag5.xml"/><Relationship Id="rId1" Type="http://schemas.openxmlformats.org/officeDocument/2006/relationships/tags" Target="../tags/tag4.xml"/><Relationship Id="rId6" Type="http://schemas.openxmlformats.org/officeDocument/2006/relationships/notesSlide" Target="../notesSlides/notesSlide2.xml"/><Relationship Id="rId5" Type="http://schemas.openxmlformats.org/officeDocument/2006/relationships/slideLayout" Target="../slideLayouts/slideLayout2.xml"/><Relationship Id="rId4" Type="http://schemas.openxmlformats.org/officeDocument/2006/relationships/tags" Target="../tags/tag7.xml"/></Relationships>
</file>

<file path=ppt/slides/_rels/slide3.xml.rels><?xml version="1.0" encoding="UTF-8" standalone="yes"?>
<Relationships xmlns="http://schemas.openxmlformats.org/package/2006/relationships"><Relationship Id="rId3" Type="http://schemas.openxmlformats.org/officeDocument/2006/relationships/notesSlide" Target="../notesSlides/notesSlide3.xml"/><Relationship Id="rId7" Type="http://schemas.openxmlformats.org/officeDocument/2006/relationships/image" Target="../media/image9.png"/><Relationship Id="rId2" Type="http://schemas.openxmlformats.org/officeDocument/2006/relationships/slideLayout" Target="../slideLayouts/slideLayout2.xml"/><Relationship Id="rId1" Type="http://schemas.openxmlformats.org/officeDocument/2006/relationships/tags" Target="../tags/tag8.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s>
</file>

<file path=ppt/slides/_rels/slide4.xml.rels><?xml version="1.0" encoding="UTF-8" standalone="yes"?>
<Relationships xmlns="http://schemas.openxmlformats.org/package/2006/relationships"><Relationship Id="rId3" Type="http://schemas.openxmlformats.org/officeDocument/2006/relationships/notesSlide" Target="../notesSlides/notesSlide4.xml"/><Relationship Id="rId7" Type="http://schemas.openxmlformats.org/officeDocument/2006/relationships/image" Target="../media/image13.png"/><Relationship Id="rId2" Type="http://schemas.openxmlformats.org/officeDocument/2006/relationships/slideLayout" Target="../slideLayouts/slideLayout2.xml"/><Relationship Id="rId1" Type="http://schemas.openxmlformats.org/officeDocument/2006/relationships/tags" Target="../tags/tag9.xml"/><Relationship Id="rId6" Type="http://schemas.openxmlformats.org/officeDocument/2006/relationships/image" Target="../media/image12.png"/><Relationship Id="rId5" Type="http://schemas.openxmlformats.org/officeDocument/2006/relationships/image" Target="../media/image11.png"/><Relationship Id="rId4" Type="http://schemas.openxmlformats.org/officeDocument/2006/relationships/image" Target="../media/image10.png"/></Relationships>
</file>

<file path=ppt/slides/_rels/slide5.xml.rels><?xml version="1.0" encoding="UTF-8" standalone="yes"?>
<Relationships xmlns="http://schemas.openxmlformats.org/package/2006/relationships"><Relationship Id="rId3" Type="http://schemas.openxmlformats.org/officeDocument/2006/relationships/notesSlide" Target="../notesSlides/notesSlide5.xml"/><Relationship Id="rId2" Type="http://schemas.openxmlformats.org/officeDocument/2006/relationships/slideLayout" Target="../slideLayouts/slideLayout2.xml"/><Relationship Id="rId1" Type="http://schemas.openxmlformats.org/officeDocument/2006/relationships/tags" Target="../tags/tag10.xml"/><Relationship Id="rId6" Type="http://schemas.openxmlformats.org/officeDocument/2006/relationships/image" Target="../media/image16.png"/><Relationship Id="rId5" Type="http://schemas.openxmlformats.org/officeDocument/2006/relationships/image" Target="../media/image15.png"/><Relationship Id="rId4" Type="http://schemas.openxmlformats.org/officeDocument/2006/relationships/image" Target="../media/image14.png"/></Relationships>
</file>

<file path=ppt/slides/_rels/slide6.xml.rels><?xml version="1.0" encoding="UTF-8" standalone="yes"?>
<Relationships xmlns="http://schemas.openxmlformats.org/package/2006/relationships"><Relationship Id="rId8" Type="http://schemas.openxmlformats.org/officeDocument/2006/relationships/image" Target="../media/image21.png"/><Relationship Id="rId3" Type="http://schemas.openxmlformats.org/officeDocument/2006/relationships/notesSlide" Target="../notesSlides/notesSlide6.xml"/><Relationship Id="rId7" Type="http://schemas.openxmlformats.org/officeDocument/2006/relationships/image" Target="../media/image20.png"/><Relationship Id="rId2" Type="http://schemas.openxmlformats.org/officeDocument/2006/relationships/slideLayout" Target="../slideLayouts/slideLayout2.xml"/><Relationship Id="rId1" Type="http://schemas.openxmlformats.org/officeDocument/2006/relationships/tags" Target="../tags/tag11.xml"/><Relationship Id="rId6" Type="http://schemas.openxmlformats.org/officeDocument/2006/relationships/image" Target="../media/image19.png"/><Relationship Id="rId5" Type="http://schemas.openxmlformats.org/officeDocument/2006/relationships/image" Target="../media/image18.png"/><Relationship Id="rId4" Type="http://schemas.openxmlformats.org/officeDocument/2006/relationships/image" Target="../media/image17.png"/></Relationships>
</file>

<file path=ppt/slides/_rels/slide7.xml.rels><?xml version="1.0" encoding="UTF-8" standalone="yes"?>
<Relationships xmlns="http://schemas.openxmlformats.org/package/2006/relationships"><Relationship Id="rId3" Type="http://schemas.openxmlformats.org/officeDocument/2006/relationships/notesSlide" Target="../notesSlides/notesSlide7.xml"/><Relationship Id="rId2" Type="http://schemas.openxmlformats.org/officeDocument/2006/relationships/slideLayout" Target="../slideLayouts/slideLayout2.xml"/><Relationship Id="rId1" Type="http://schemas.openxmlformats.org/officeDocument/2006/relationships/tags" Target="../tags/tag12.xml"/><Relationship Id="rId5" Type="http://schemas.openxmlformats.org/officeDocument/2006/relationships/image" Target="../media/image23.emf"/><Relationship Id="rId4" Type="http://schemas.openxmlformats.org/officeDocument/2006/relationships/image" Target="../media/image22.png"/></Relationships>
</file>

<file path=ppt/slides/_rels/slide8.xml.rels><?xml version="1.0" encoding="UTF-8" standalone="yes"?>
<Relationships xmlns="http://schemas.openxmlformats.org/package/2006/relationships"><Relationship Id="rId3" Type="http://schemas.openxmlformats.org/officeDocument/2006/relationships/notesSlide" Target="../notesSlides/notesSlide8.xml"/><Relationship Id="rId2" Type="http://schemas.openxmlformats.org/officeDocument/2006/relationships/slideLayout" Target="../slideLayouts/slideLayout2.xml"/><Relationship Id="rId1" Type="http://schemas.openxmlformats.org/officeDocument/2006/relationships/tags" Target="../tags/tag13.xml"/><Relationship Id="rId6" Type="http://schemas.openxmlformats.org/officeDocument/2006/relationships/image" Target="../media/image26.png"/><Relationship Id="rId5" Type="http://schemas.openxmlformats.org/officeDocument/2006/relationships/image" Target="../media/image25.png"/><Relationship Id="rId4" Type="http://schemas.openxmlformats.org/officeDocument/2006/relationships/image" Target="../media/image24.png"/></Relationships>
</file>

<file path=ppt/slides/_rels/slide9.xml.rels><?xml version="1.0" encoding="UTF-8" standalone="yes"?>
<Relationships xmlns="http://schemas.openxmlformats.org/package/2006/relationships"><Relationship Id="rId3" Type="http://schemas.openxmlformats.org/officeDocument/2006/relationships/notesSlide" Target="../notesSlides/notesSlide9.xml"/><Relationship Id="rId2" Type="http://schemas.openxmlformats.org/officeDocument/2006/relationships/slideLayout" Target="../slideLayouts/slideLayout2.xml"/><Relationship Id="rId1" Type="http://schemas.openxmlformats.org/officeDocument/2006/relationships/tags" Target="../tags/tag14.xml"/><Relationship Id="rId5" Type="http://schemas.openxmlformats.org/officeDocument/2006/relationships/image" Target="../media/image28.png"/><Relationship Id="rId4" Type="http://schemas.openxmlformats.org/officeDocument/2006/relationships/image" Target="../media/image27.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a:xfrm>
            <a:off x="0" y="2643758"/>
            <a:ext cx="9217024" cy="938535"/>
          </a:xfrm>
        </p:spPr>
        <p:txBody>
          <a:bodyPr>
            <a:noAutofit/>
          </a:bodyPr>
          <a:lstStyle/>
          <a:p>
            <a:r>
              <a:rPr lang="en-US" altLang="zh-CN" sz="2400" dirty="0"/>
              <a:t>Deep Neural Network based Stable Digital Predistortion using ELU Activation for Switchless Class-G Power Amplifier</a:t>
            </a:r>
            <a:endParaRPr lang="zh-CN" altLang="en-US" sz="2400" dirty="0"/>
          </a:p>
        </p:txBody>
      </p:sp>
      <p:sp>
        <p:nvSpPr>
          <p:cNvPr id="4" name="副标题 3"/>
          <p:cNvSpPr>
            <a:spLocks noGrp="1"/>
          </p:cNvSpPr>
          <p:nvPr>
            <p:ph type="subTitle" idx="1"/>
          </p:nvPr>
        </p:nvSpPr>
        <p:spPr>
          <a:xfrm>
            <a:off x="1979712" y="3867894"/>
            <a:ext cx="5472608" cy="766936"/>
          </a:xfrm>
        </p:spPr>
        <p:txBody>
          <a:bodyPr/>
          <a:lstStyle/>
          <a:p>
            <a:r>
              <a:rPr lang="en-US" altLang="zh-CN" sz="2400" dirty="0"/>
              <a:t>Presenter</a:t>
            </a:r>
            <a:r>
              <a:rPr lang="zh-CN" altLang="en-US" sz="2400" dirty="0"/>
              <a:t>：</a:t>
            </a:r>
            <a:r>
              <a:rPr lang="en-US" altLang="zh-CN" sz="2400" dirty="0"/>
              <a:t>Xiaoqi Yu</a:t>
            </a:r>
            <a:endParaRPr lang="zh-CN" altLang="en-US" sz="2400" dirty="0"/>
          </a:p>
          <a:p>
            <a:r>
              <a:rPr lang="zh-CN" altLang="en-US" sz="1200" dirty="0"/>
              <a:t>（</a:t>
            </a:r>
            <a:r>
              <a:rPr lang="en-US" altLang="zh-CN" sz="1200" dirty="0"/>
              <a:t>Date</a:t>
            </a:r>
            <a:r>
              <a:rPr lang="zh-CN" altLang="en-US" sz="1200" dirty="0"/>
              <a:t>）</a:t>
            </a:r>
            <a:r>
              <a:rPr lang="en-US" altLang="zh-CN" sz="1200" dirty="0"/>
              <a:t>18/05/2024</a:t>
            </a:r>
            <a:endParaRPr lang="zh-CN" altLang="en-US" sz="1200" dirty="0"/>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标题 5"/>
          <p:cNvSpPr>
            <a:spLocks noGrp="1"/>
          </p:cNvSpPr>
          <p:nvPr>
            <p:ph type="title"/>
            <p:custDataLst>
              <p:tags r:id="rId1"/>
            </p:custDataLst>
          </p:nvPr>
        </p:nvSpPr>
        <p:spPr>
          <a:xfrm>
            <a:off x="850265" y="241935"/>
            <a:ext cx="7665085" cy="593725"/>
          </a:xfrm>
        </p:spPr>
        <p:txBody>
          <a:bodyPr/>
          <a:lstStyle/>
          <a:p>
            <a:r>
              <a:rPr lang="en-US" altLang="zh-CN" dirty="0">
                <a:sym typeface="+mn-ea"/>
              </a:rPr>
              <a:t>3.</a:t>
            </a:r>
            <a:r>
              <a:rPr lang="zh-CN" altLang="en-US" dirty="0">
                <a:sym typeface="+mn-ea"/>
              </a:rPr>
              <a:t> </a:t>
            </a:r>
            <a:r>
              <a:rPr lang="en-US" altLang="zh-CN" sz="2800" b="1" dirty="0">
                <a:solidFill>
                  <a:schemeClr val="bg1">
                    <a:lumMod val="50000"/>
                  </a:schemeClr>
                </a:solidFill>
                <a:latin typeface="微软雅黑" panose="020B0503020204020204" pitchFamily="34" charset="-122"/>
                <a:ea typeface="微软雅黑" panose="020B0503020204020204" pitchFamily="34" charset="-122"/>
                <a:cs typeface="+mj-cs"/>
              </a:rPr>
              <a:t>Experimental validation</a:t>
            </a:r>
            <a:endParaRPr lang="zh-CN" altLang="en-US" dirty="0">
              <a:sym typeface="+mn-ea"/>
            </a:endParaRPr>
          </a:p>
        </p:txBody>
      </p:sp>
      <p:sp>
        <p:nvSpPr>
          <p:cNvPr id="5" name="文本框 4">
            <a:extLst>
              <a:ext uri="{FF2B5EF4-FFF2-40B4-BE49-F238E27FC236}">
                <a16:creationId xmlns:a16="http://schemas.microsoft.com/office/drawing/2014/main" id="{BFE52701-4C2E-4D65-98D6-69FA0ED51025}"/>
              </a:ext>
            </a:extLst>
          </p:cNvPr>
          <p:cNvSpPr txBox="1"/>
          <p:nvPr/>
        </p:nvSpPr>
        <p:spPr>
          <a:xfrm>
            <a:off x="-96377" y="2964008"/>
            <a:ext cx="3096344" cy="369332"/>
          </a:xfrm>
          <a:prstGeom prst="rect">
            <a:avLst/>
          </a:prstGeom>
          <a:noFill/>
        </p:spPr>
        <p:txBody>
          <a:bodyPr wrap="square" rtlCol="0" anchor="t">
            <a:spAutoFit/>
          </a:bodyPr>
          <a:lstStyle/>
          <a:p>
            <a:pPr algn="ctr"/>
            <a:r>
              <a:rPr lang="zh-CN" altLang="en-US" sz="900" dirty="0"/>
              <a:t> </a:t>
            </a:r>
            <a:r>
              <a:rPr lang="en-US" altLang="zh-CN" sz="900" dirty="0"/>
              <a:t>Fig. 17. The PA output power spectral density with and without DPD.</a:t>
            </a:r>
          </a:p>
        </p:txBody>
      </p:sp>
      <p:sp>
        <p:nvSpPr>
          <p:cNvPr id="11" name="文本框 10">
            <a:extLst>
              <a:ext uri="{FF2B5EF4-FFF2-40B4-BE49-F238E27FC236}">
                <a16:creationId xmlns:a16="http://schemas.microsoft.com/office/drawing/2014/main" id="{914FA313-725B-4EFE-BC75-1EDA1E7C2755}"/>
              </a:ext>
            </a:extLst>
          </p:cNvPr>
          <p:cNvSpPr txBox="1"/>
          <p:nvPr/>
        </p:nvSpPr>
        <p:spPr>
          <a:xfrm>
            <a:off x="219023" y="3259023"/>
            <a:ext cx="8885266" cy="1384995"/>
          </a:xfrm>
          <a:prstGeom prst="rect">
            <a:avLst/>
          </a:prstGeom>
          <a:noFill/>
        </p:spPr>
        <p:txBody>
          <a:bodyPr wrap="square" rtlCol="0">
            <a:spAutoFit/>
          </a:bodyPr>
          <a:lstStyle/>
          <a:p>
            <a:pPr marL="285750" indent="-285750">
              <a:buFont typeface="Wingdings" panose="05000000000000000000" pitchFamily="2" charset="2"/>
              <a:buChar char="Ø"/>
            </a:pPr>
            <a:r>
              <a:rPr lang="en-US" altLang="zh-CN" sz="1400" dirty="0">
                <a:effectLst/>
                <a:latin typeface="Calibri" panose="020F0502020204030204" pitchFamily="34" charset="0"/>
                <a:ea typeface="宋体" panose="02010600030101010101" pitchFamily="2" charset="-122"/>
                <a:cs typeface="Times New Roman" panose="02020603050405020304" pitchFamily="18" charset="0"/>
              </a:rPr>
              <a:t>Comparing existing DPD methods, the proposed one </a:t>
            </a:r>
            <a:r>
              <a:rPr lang="en-US" altLang="zh-CN" sz="1400" dirty="0"/>
              <a:t>offers a </a:t>
            </a:r>
            <a:r>
              <a:rPr lang="en-US" altLang="zh-CN" sz="1400" b="1" dirty="0"/>
              <a:t>4-8.4dB improvement in ACPR </a:t>
            </a:r>
            <a:r>
              <a:rPr lang="en-US" altLang="zh-CN" sz="1400" dirty="0"/>
              <a:t>as well as about </a:t>
            </a:r>
            <a:r>
              <a:rPr lang="en-US" altLang="zh-CN" sz="1400" b="1" dirty="0"/>
              <a:t>1.3-4.3dB improvement in NMSE</a:t>
            </a:r>
            <a:r>
              <a:rPr lang="en-US" altLang="zh-CN" sz="1400" dirty="0"/>
              <a:t>.</a:t>
            </a:r>
            <a:r>
              <a:rPr lang="en-US" altLang="zh-CN" sz="1400" dirty="0">
                <a:latin typeface="Calibri" panose="020F0502020204030204" pitchFamily="34" charset="0"/>
                <a:ea typeface="宋体" panose="02010600030101010101" pitchFamily="2" charset="-122"/>
                <a:cs typeface="Times New Roman" panose="02020603050405020304" pitchFamily="18" charset="0"/>
              </a:rPr>
              <a:t> Also, by applying ELU function in deep neural network, the training process can be accelerated about 3-4 times compared with Sigmoid (Table. 1) . </a:t>
            </a:r>
          </a:p>
          <a:p>
            <a:pPr marL="285750" indent="-285750">
              <a:buFont typeface="Wingdings" panose="05000000000000000000" pitchFamily="2" charset="2"/>
              <a:buChar char="Ø"/>
            </a:pPr>
            <a:r>
              <a:rPr lang="en-US" altLang="zh-CN" sz="1400" dirty="0">
                <a:ea typeface="微软雅黑" panose="020B0503020204020204" pitchFamily="34" charset="-122"/>
                <a:cs typeface="+mn-lt"/>
              </a:rPr>
              <a:t>Fig. 18 illustrates </a:t>
            </a:r>
            <a:r>
              <a:rPr lang="en-US" altLang="zh-CN" sz="1400" dirty="0"/>
              <a:t>the DPD measurement results for the signal modulation bandwidth swept from 20MHz to 200MHz. </a:t>
            </a:r>
          </a:p>
          <a:p>
            <a:pPr marL="285750" indent="-285750">
              <a:buFont typeface="Wingdings" panose="05000000000000000000" pitchFamily="2" charset="2"/>
              <a:buChar char="Ø"/>
            </a:pPr>
            <a:r>
              <a:rPr lang="en-US" altLang="zh-CN" sz="1400" dirty="0"/>
              <a:t>The proposed DPD method can realize effective linearization for the nonlinear PA excited with wideband modulated signals.</a:t>
            </a:r>
            <a:endParaRPr lang="en-US" altLang="zh-CN" sz="1400" dirty="0">
              <a:ea typeface="微软雅黑" panose="020B0503020204020204" pitchFamily="34" charset="-122"/>
              <a:cs typeface="+mn-lt"/>
            </a:endParaRPr>
          </a:p>
        </p:txBody>
      </p:sp>
      <p:pic>
        <p:nvPicPr>
          <p:cNvPr id="2050" name="Picture 2">
            <a:extLst>
              <a:ext uri="{FF2B5EF4-FFF2-40B4-BE49-F238E27FC236}">
                <a16:creationId xmlns:a16="http://schemas.microsoft.com/office/drawing/2014/main" id="{DAB0DB39-FF5D-4EC0-A734-E3CF0AB33F6B}"/>
              </a:ext>
            </a:extLst>
          </p:cNvPr>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2893690" y="830650"/>
            <a:ext cx="2665366" cy="214692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051" name="Picture 3">
            <a:extLst>
              <a:ext uri="{FF2B5EF4-FFF2-40B4-BE49-F238E27FC236}">
                <a16:creationId xmlns:a16="http://schemas.microsoft.com/office/drawing/2014/main" id="{C5F699F5-FF41-4144-9C13-A115018FE403}"/>
              </a:ext>
            </a:extLst>
          </p:cNvPr>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14110" y="824749"/>
            <a:ext cx="2875371" cy="215282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 name="图片 1">
            <a:extLst>
              <a:ext uri="{FF2B5EF4-FFF2-40B4-BE49-F238E27FC236}">
                <a16:creationId xmlns:a16="http://schemas.microsoft.com/office/drawing/2014/main" id="{D8206544-1583-447E-9531-BF4C572A4665}"/>
              </a:ext>
            </a:extLst>
          </p:cNvPr>
          <p:cNvPicPr>
            <a:picLocks noChangeAspect="1"/>
          </p:cNvPicPr>
          <p:nvPr/>
        </p:nvPicPr>
        <p:blipFill>
          <a:blip r:embed="rId6"/>
          <a:stretch>
            <a:fillRect/>
          </a:stretch>
        </p:blipFill>
        <p:spPr>
          <a:xfrm>
            <a:off x="5862624" y="699542"/>
            <a:ext cx="3168783" cy="1907093"/>
          </a:xfrm>
          <a:prstGeom prst="rect">
            <a:avLst/>
          </a:prstGeom>
        </p:spPr>
      </p:pic>
      <p:sp>
        <p:nvSpPr>
          <p:cNvPr id="9" name="文本框 8">
            <a:extLst>
              <a:ext uri="{FF2B5EF4-FFF2-40B4-BE49-F238E27FC236}">
                <a16:creationId xmlns:a16="http://schemas.microsoft.com/office/drawing/2014/main" id="{5331BC53-B0FB-49F0-A733-F095F06C9378}"/>
              </a:ext>
            </a:extLst>
          </p:cNvPr>
          <p:cNvSpPr txBox="1"/>
          <p:nvPr/>
        </p:nvSpPr>
        <p:spPr>
          <a:xfrm>
            <a:off x="5803353" y="2603389"/>
            <a:ext cx="3287324" cy="369332"/>
          </a:xfrm>
          <a:prstGeom prst="rect">
            <a:avLst/>
          </a:prstGeom>
          <a:noFill/>
        </p:spPr>
        <p:txBody>
          <a:bodyPr wrap="square" rtlCol="0" anchor="t">
            <a:spAutoFit/>
          </a:bodyPr>
          <a:lstStyle/>
          <a:p>
            <a:pPr algn="ctr"/>
            <a:r>
              <a:rPr lang="zh-CN" altLang="en-US" sz="900" dirty="0"/>
              <a:t> </a:t>
            </a:r>
            <a:r>
              <a:rPr lang="en-US" altLang="zh-CN" sz="900" dirty="0"/>
              <a:t>Table. 1. Performance of DPDs applied to SLCG PA under 200MHz 256QAM signals.</a:t>
            </a:r>
          </a:p>
        </p:txBody>
      </p:sp>
      <p:sp>
        <p:nvSpPr>
          <p:cNvPr id="10" name="文本框 9">
            <a:extLst>
              <a:ext uri="{FF2B5EF4-FFF2-40B4-BE49-F238E27FC236}">
                <a16:creationId xmlns:a16="http://schemas.microsoft.com/office/drawing/2014/main" id="{2F6826AD-06CF-44F3-9F0F-E1C1146B050C}"/>
              </a:ext>
            </a:extLst>
          </p:cNvPr>
          <p:cNvSpPr txBox="1"/>
          <p:nvPr/>
        </p:nvSpPr>
        <p:spPr>
          <a:xfrm>
            <a:off x="2766280" y="2964008"/>
            <a:ext cx="3096344" cy="369332"/>
          </a:xfrm>
          <a:prstGeom prst="rect">
            <a:avLst/>
          </a:prstGeom>
          <a:noFill/>
        </p:spPr>
        <p:txBody>
          <a:bodyPr wrap="square" rtlCol="0" anchor="t">
            <a:spAutoFit/>
          </a:bodyPr>
          <a:lstStyle/>
          <a:p>
            <a:pPr algn="ctr"/>
            <a:r>
              <a:rPr lang="zh-CN" altLang="en-US" sz="900" dirty="0"/>
              <a:t> </a:t>
            </a:r>
            <a:r>
              <a:rPr lang="en-US" altLang="zh-CN" sz="900" dirty="0"/>
              <a:t>Fig. 18. The DPD measurement results under various modulation bandwidths.</a:t>
            </a:r>
          </a:p>
        </p:txBody>
      </p:sp>
      <p:cxnSp>
        <p:nvCxnSpPr>
          <p:cNvPr id="4" name="直接连接符 3">
            <a:extLst>
              <a:ext uri="{FF2B5EF4-FFF2-40B4-BE49-F238E27FC236}">
                <a16:creationId xmlns:a16="http://schemas.microsoft.com/office/drawing/2014/main" id="{AC4F911C-01A4-6E1C-3A2A-0914821D54F8}"/>
              </a:ext>
            </a:extLst>
          </p:cNvPr>
          <p:cNvCxnSpPr>
            <a:cxnSpLocks/>
          </p:cNvCxnSpPr>
          <p:nvPr/>
        </p:nvCxnSpPr>
        <p:spPr>
          <a:xfrm>
            <a:off x="3059832" y="2211710"/>
            <a:ext cx="2592288" cy="0"/>
          </a:xfrm>
          <a:prstGeom prst="line">
            <a:avLst/>
          </a:prstGeom>
          <a:ln w="19050">
            <a:solidFill>
              <a:srgbClr val="FF0000"/>
            </a:solidFill>
            <a:prstDash val="sysDash"/>
          </a:ln>
        </p:spPr>
        <p:style>
          <a:lnRef idx="1">
            <a:schemeClr val="accent1"/>
          </a:lnRef>
          <a:fillRef idx="0">
            <a:schemeClr val="accent1"/>
          </a:fillRef>
          <a:effectRef idx="0">
            <a:schemeClr val="accent1"/>
          </a:effectRef>
          <a:fontRef idx="minor">
            <a:schemeClr val="tx1"/>
          </a:fontRef>
        </p:style>
      </p:cxnSp>
      <p:cxnSp>
        <p:nvCxnSpPr>
          <p:cNvPr id="12" name="直接箭头连接符 11">
            <a:extLst>
              <a:ext uri="{FF2B5EF4-FFF2-40B4-BE49-F238E27FC236}">
                <a16:creationId xmlns:a16="http://schemas.microsoft.com/office/drawing/2014/main" id="{1ED618F3-7517-8AF5-E527-6AA2D1CBF29E}"/>
              </a:ext>
            </a:extLst>
          </p:cNvPr>
          <p:cNvCxnSpPr/>
          <p:nvPr/>
        </p:nvCxnSpPr>
        <p:spPr>
          <a:xfrm>
            <a:off x="1907704" y="1779662"/>
            <a:ext cx="0" cy="648072"/>
          </a:xfrm>
          <a:prstGeom prst="straightConnector1">
            <a:avLst/>
          </a:prstGeom>
          <a:ln w="19050">
            <a:solidFill>
              <a:srgbClr val="FF0000"/>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3" name="直接箭头连接符 12">
            <a:extLst>
              <a:ext uri="{FF2B5EF4-FFF2-40B4-BE49-F238E27FC236}">
                <a16:creationId xmlns:a16="http://schemas.microsoft.com/office/drawing/2014/main" id="{91368B10-8610-7909-2F92-FF2AED1E03C5}"/>
              </a:ext>
            </a:extLst>
          </p:cNvPr>
          <p:cNvCxnSpPr/>
          <p:nvPr/>
        </p:nvCxnSpPr>
        <p:spPr>
          <a:xfrm>
            <a:off x="971600" y="1707654"/>
            <a:ext cx="0" cy="648072"/>
          </a:xfrm>
          <a:prstGeom prst="straightConnector1">
            <a:avLst/>
          </a:prstGeom>
          <a:ln w="19050">
            <a:solidFill>
              <a:srgbClr val="FF0000"/>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15" name="矩形 14">
            <a:extLst>
              <a:ext uri="{FF2B5EF4-FFF2-40B4-BE49-F238E27FC236}">
                <a16:creationId xmlns:a16="http://schemas.microsoft.com/office/drawing/2014/main" id="{485C008A-4DF7-9C9E-C162-7716192A483B}"/>
              </a:ext>
            </a:extLst>
          </p:cNvPr>
          <p:cNvSpPr/>
          <p:nvPr/>
        </p:nvSpPr>
        <p:spPr>
          <a:xfrm>
            <a:off x="7812360" y="987574"/>
            <a:ext cx="936104" cy="1615815"/>
          </a:xfrm>
          <a:prstGeom prst="rect">
            <a:avLst/>
          </a:prstGeom>
          <a:no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17747304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标题 5"/>
          <p:cNvSpPr>
            <a:spLocks noGrp="1"/>
          </p:cNvSpPr>
          <p:nvPr>
            <p:ph type="title"/>
            <p:custDataLst>
              <p:tags r:id="rId1"/>
            </p:custDataLst>
          </p:nvPr>
        </p:nvSpPr>
        <p:spPr>
          <a:xfrm>
            <a:off x="850265" y="241935"/>
            <a:ext cx="7665085" cy="593725"/>
          </a:xfrm>
        </p:spPr>
        <p:txBody>
          <a:bodyPr/>
          <a:lstStyle/>
          <a:p>
            <a:r>
              <a:rPr lang="en-US" altLang="zh-CN" dirty="0">
                <a:sym typeface="+mn-ea"/>
              </a:rPr>
              <a:t>4</a:t>
            </a:r>
            <a:r>
              <a:rPr lang="zh-CN" altLang="en-US" dirty="0">
                <a:sym typeface="+mn-ea"/>
              </a:rPr>
              <a:t>、</a:t>
            </a:r>
            <a:r>
              <a:rPr lang="en-US" altLang="zh-CN" dirty="0">
                <a:sym typeface="+mn-ea"/>
              </a:rPr>
              <a:t>Conclusion</a:t>
            </a:r>
            <a:endParaRPr lang="zh-CN" altLang="en-US" dirty="0">
              <a:sym typeface="+mn-ea"/>
            </a:endParaRPr>
          </a:p>
        </p:txBody>
      </p:sp>
      <p:sp>
        <p:nvSpPr>
          <p:cNvPr id="3" name="文本框 2">
            <a:extLst>
              <a:ext uri="{FF2B5EF4-FFF2-40B4-BE49-F238E27FC236}">
                <a16:creationId xmlns:a16="http://schemas.microsoft.com/office/drawing/2014/main" id="{0A46A806-55FD-4F1F-9817-EDEA4ECD9DAD}"/>
              </a:ext>
            </a:extLst>
          </p:cNvPr>
          <p:cNvSpPr txBox="1"/>
          <p:nvPr/>
        </p:nvSpPr>
        <p:spPr>
          <a:xfrm>
            <a:off x="179512" y="1347614"/>
            <a:ext cx="8784976" cy="1415772"/>
          </a:xfrm>
          <a:prstGeom prst="rect">
            <a:avLst/>
          </a:prstGeom>
          <a:noFill/>
        </p:spPr>
        <p:txBody>
          <a:bodyPr wrap="square" rtlCol="0">
            <a:spAutoFit/>
          </a:bodyPr>
          <a:lstStyle/>
          <a:p>
            <a:pPr marL="285750" indent="-285750">
              <a:buFont typeface="Wingdings" panose="05000000000000000000" pitchFamily="2" charset="2"/>
              <a:buChar char="Ø"/>
            </a:pPr>
            <a:r>
              <a:rPr lang="en-US" altLang="zh-CN" sz="1400" dirty="0">
                <a:effectLst/>
                <a:latin typeface="Calibri" panose="020F0502020204030204" pitchFamily="34" charset="0"/>
                <a:ea typeface="宋体" panose="02010600030101010101" pitchFamily="2" charset="-122"/>
                <a:cs typeface="Times New Roman" panose="02020603050405020304" pitchFamily="18" charset="0"/>
              </a:rPr>
              <a:t>Efficient: </a:t>
            </a:r>
            <a:r>
              <a:rPr lang="en-US" altLang="zh-CN" sz="1400" dirty="0"/>
              <a:t>This paper proposes a deep neural network based DPD technique, which employs ARVTD-based input vector and adopts ELU function to replace the Sigmoid one in the neuron activation, and consequently avoids the gradient vanishing problem and accelerates the deep neural network training</a:t>
            </a:r>
            <a:r>
              <a:rPr lang="en-US" altLang="zh-CN" sz="1400" dirty="0">
                <a:latin typeface="Calibri" panose="020F0502020204030204" pitchFamily="34" charset="0"/>
                <a:ea typeface="宋体" panose="02010600030101010101" pitchFamily="2" charset="-122"/>
                <a:cs typeface="Times New Roman" panose="02020603050405020304" pitchFamily="18" charset="0"/>
              </a:rPr>
              <a:t>. </a:t>
            </a:r>
          </a:p>
          <a:p>
            <a:pPr marL="285750" indent="-285750">
              <a:buFont typeface="Wingdings" panose="05000000000000000000" pitchFamily="2" charset="2"/>
              <a:buChar char="Ø"/>
            </a:pPr>
            <a:endParaRPr lang="en-US" altLang="zh-CN" sz="1400" dirty="0">
              <a:latin typeface="Calibri" panose="020F0502020204030204" pitchFamily="34" charset="0"/>
              <a:ea typeface="宋体" panose="02010600030101010101" pitchFamily="2" charset="-122"/>
              <a:cs typeface="Times New Roman" panose="02020603050405020304" pitchFamily="18" charset="0"/>
            </a:endParaRPr>
          </a:p>
          <a:p>
            <a:pPr marL="285750" indent="-285750">
              <a:buFont typeface="Wingdings" panose="05000000000000000000" pitchFamily="2" charset="2"/>
              <a:buChar char="Ø"/>
            </a:pPr>
            <a:r>
              <a:rPr lang="en-US" altLang="zh-CN" sz="1400" dirty="0">
                <a:ea typeface="微软雅黑" panose="020B0503020204020204" pitchFamily="34" charset="-122"/>
                <a:cs typeface="+mn-lt"/>
              </a:rPr>
              <a:t>Stable: </a:t>
            </a:r>
            <a:r>
              <a:rPr lang="en-US" altLang="zh-CN" sz="1400" dirty="0"/>
              <a:t>Experimental verification conducted </a:t>
            </a:r>
            <a:r>
              <a:rPr lang="en-US" altLang="zh-CN" sz="1600" dirty="0">
                <a:effectLst/>
                <a:latin typeface="Calibri" panose="020F0502020204030204" pitchFamily="34" charset="0"/>
                <a:ea typeface="宋体" panose="02010600030101010101" pitchFamily="2" charset="-122"/>
                <a:cs typeface="Times New Roman" panose="02020603050405020304" pitchFamily="18" charset="0"/>
              </a:rPr>
              <a:t>on a </a:t>
            </a:r>
            <a:r>
              <a:rPr lang="en-US" altLang="zh-CN" sz="1400" dirty="0">
                <a:effectLst/>
                <a:latin typeface="Calibri" panose="020F0502020204030204" pitchFamily="34" charset="0"/>
                <a:ea typeface="宋体" panose="02010600030101010101" pitchFamily="2" charset="-122"/>
                <a:cs typeface="Times New Roman" panose="02020603050405020304" pitchFamily="18" charset="0"/>
              </a:rPr>
              <a:t>SLCG PA demonstrates that the proposed DPD maintains excellent linearization performance and enhanced stability in the case of large signal modulation bandwidth</a:t>
            </a:r>
            <a:r>
              <a:rPr lang="en-US" altLang="zh-CN" sz="1400" dirty="0"/>
              <a:t>.</a:t>
            </a:r>
            <a:endParaRPr lang="en-US" altLang="zh-CN" sz="1400" dirty="0">
              <a:ea typeface="微软雅黑" panose="020B0503020204020204" pitchFamily="34" charset="-122"/>
              <a:cs typeface="+mn-lt"/>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标题 5"/>
          <p:cNvSpPr>
            <a:spLocks noGrp="1"/>
          </p:cNvSpPr>
          <p:nvPr>
            <p:ph type="title"/>
            <p:custDataLst>
              <p:tags r:id="rId1"/>
            </p:custDataLst>
          </p:nvPr>
        </p:nvSpPr>
        <p:spPr>
          <a:xfrm>
            <a:off x="850265" y="241935"/>
            <a:ext cx="7665085" cy="593725"/>
          </a:xfrm>
        </p:spPr>
        <p:txBody>
          <a:bodyPr/>
          <a:lstStyle/>
          <a:p>
            <a:r>
              <a:rPr lang="en-US" altLang="zh-CN" dirty="0">
                <a:sym typeface="+mn-ea"/>
              </a:rPr>
              <a:t>Reference</a:t>
            </a:r>
            <a:endParaRPr lang="zh-CN" altLang="en-US" dirty="0">
              <a:sym typeface="+mn-ea"/>
            </a:endParaRPr>
          </a:p>
        </p:txBody>
      </p:sp>
      <p:sp>
        <p:nvSpPr>
          <p:cNvPr id="3" name="文本框 2">
            <a:extLst>
              <a:ext uri="{FF2B5EF4-FFF2-40B4-BE49-F238E27FC236}">
                <a16:creationId xmlns:a16="http://schemas.microsoft.com/office/drawing/2014/main" id="{0A46A806-55FD-4F1F-9817-EDEA4ECD9DAD}"/>
              </a:ext>
            </a:extLst>
          </p:cNvPr>
          <p:cNvSpPr txBox="1"/>
          <p:nvPr/>
        </p:nvSpPr>
        <p:spPr>
          <a:xfrm>
            <a:off x="-8997" y="863590"/>
            <a:ext cx="9161993" cy="3416320"/>
          </a:xfrm>
          <a:prstGeom prst="rect">
            <a:avLst/>
          </a:prstGeom>
          <a:noFill/>
        </p:spPr>
        <p:txBody>
          <a:bodyPr wrap="square" rtlCol="0">
            <a:spAutoFit/>
          </a:bodyPr>
          <a:lstStyle/>
          <a:p>
            <a:r>
              <a:rPr lang="en-US" altLang="zh-CN" sz="1200" dirty="0">
                <a:effectLst/>
                <a:latin typeface="Times New Roman" panose="02020603050405020304" pitchFamily="18" charset="0"/>
                <a:ea typeface="宋体" panose="02010600030101010101" pitchFamily="2" charset="-122"/>
                <a:cs typeface="Times New Roman" panose="02020603050405020304" pitchFamily="18" charset="0"/>
              </a:rPr>
              <a:t>[1] M. Rawat, K. Rawat, and F. M. Ghannouchi, “Adaptive digital predistortion of wireless power amplifiers/transmitters using dynamic real-valued focused time-delay line neural networks,” </a:t>
            </a:r>
            <a:r>
              <a:rPr lang="en-US" altLang="zh-CN" sz="1200" i="1" dirty="0">
                <a:effectLst/>
                <a:latin typeface="Times New Roman" panose="02020603050405020304" pitchFamily="18" charset="0"/>
                <a:ea typeface="宋体" panose="02010600030101010101" pitchFamily="2" charset="-122"/>
                <a:cs typeface="Times New Roman" panose="02020603050405020304" pitchFamily="18" charset="0"/>
              </a:rPr>
              <a:t>IEEE Trans. </a:t>
            </a:r>
            <a:r>
              <a:rPr lang="en-US" altLang="zh-CN" sz="1200" i="1" dirty="0" err="1">
                <a:effectLst/>
                <a:latin typeface="Times New Roman" panose="02020603050405020304" pitchFamily="18" charset="0"/>
                <a:ea typeface="宋体" panose="02010600030101010101" pitchFamily="2" charset="-122"/>
                <a:cs typeface="Times New Roman" panose="02020603050405020304" pitchFamily="18" charset="0"/>
              </a:rPr>
              <a:t>Microw</a:t>
            </a:r>
            <a:r>
              <a:rPr lang="en-US" altLang="zh-CN" sz="1200" i="1" dirty="0">
                <a:effectLst/>
                <a:latin typeface="Times New Roman" panose="02020603050405020304" pitchFamily="18" charset="0"/>
                <a:ea typeface="宋体" panose="02010600030101010101" pitchFamily="2" charset="-122"/>
                <a:cs typeface="Times New Roman" panose="02020603050405020304" pitchFamily="18" charset="0"/>
              </a:rPr>
              <a:t>. Theory </a:t>
            </a:r>
            <a:r>
              <a:rPr lang="en-US" altLang="zh-CN" sz="1200" i="1" dirty="0" err="1">
                <a:effectLst/>
                <a:latin typeface="Times New Roman" panose="02020603050405020304" pitchFamily="18" charset="0"/>
                <a:ea typeface="宋体" panose="02010600030101010101" pitchFamily="2" charset="-122"/>
                <a:cs typeface="Times New Roman" panose="02020603050405020304" pitchFamily="18" charset="0"/>
              </a:rPr>
              <a:t>Techn</a:t>
            </a:r>
            <a:r>
              <a:rPr lang="en-US" altLang="zh-CN" sz="1200" i="1" dirty="0">
                <a:effectLst/>
                <a:latin typeface="Times New Roman" panose="02020603050405020304" pitchFamily="18" charset="0"/>
                <a:ea typeface="宋体" panose="02010600030101010101" pitchFamily="2" charset="-122"/>
                <a:cs typeface="Times New Roman" panose="02020603050405020304" pitchFamily="18" charset="0"/>
              </a:rPr>
              <a:t>.</a:t>
            </a:r>
            <a:r>
              <a:rPr lang="en-US" altLang="zh-CN" sz="1200" dirty="0">
                <a:effectLst/>
                <a:latin typeface="Times New Roman" panose="02020603050405020304" pitchFamily="18" charset="0"/>
                <a:ea typeface="宋体" panose="02010600030101010101" pitchFamily="2" charset="-122"/>
                <a:cs typeface="Times New Roman" panose="02020603050405020304" pitchFamily="18" charset="0"/>
              </a:rPr>
              <a:t>, vol. 58, no. 1, pp. 95–104, Jan. 2010.</a:t>
            </a:r>
          </a:p>
          <a:p>
            <a:r>
              <a:rPr lang="en-US" altLang="zh-CN" sz="1200" dirty="0">
                <a:latin typeface="Times New Roman" panose="02020603050405020304" pitchFamily="18" charset="0"/>
                <a:ea typeface="宋体" panose="02010600030101010101" pitchFamily="2" charset="-122"/>
                <a:cs typeface="Times New Roman" panose="02020603050405020304" pitchFamily="18" charset="0"/>
              </a:rPr>
              <a:t>[2] </a:t>
            </a:r>
            <a:r>
              <a:rPr lang="en-US" altLang="zh-CN" sz="1200" b="0" i="0" dirty="0" err="1">
                <a:solidFill>
                  <a:srgbClr val="333333"/>
                </a:solidFill>
                <a:effectLst/>
                <a:latin typeface="Times New Roman" panose="02020603050405020304" pitchFamily="18" charset="0"/>
                <a:cs typeface="Times New Roman" panose="02020603050405020304" pitchFamily="18" charset="0"/>
              </a:rPr>
              <a:t>Taijun</a:t>
            </a:r>
            <a:r>
              <a:rPr lang="en-US" altLang="zh-CN" sz="1200" b="0" i="0" dirty="0">
                <a:solidFill>
                  <a:srgbClr val="333333"/>
                </a:solidFill>
                <a:effectLst/>
                <a:latin typeface="Times New Roman" panose="02020603050405020304" pitchFamily="18" charset="0"/>
                <a:cs typeface="Times New Roman" panose="02020603050405020304" pitchFamily="18" charset="0"/>
              </a:rPr>
              <a:t> Liu, S. </a:t>
            </a:r>
            <a:r>
              <a:rPr lang="en-US" altLang="zh-CN" sz="1200" b="0" i="0" dirty="0" err="1">
                <a:solidFill>
                  <a:srgbClr val="333333"/>
                </a:solidFill>
                <a:effectLst/>
                <a:latin typeface="Times New Roman" panose="02020603050405020304" pitchFamily="18" charset="0"/>
                <a:cs typeface="Times New Roman" panose="02020603050405020304" pitchFamily="18" charset="0"/>
              </a:rPr>
              <a:t>Boumaiza</a:t>
            </a:r>
            <a:r>
              <a:rPr lang="en-US" altLang="zh-CN" sz="1200" b="0" i="0" dirty="0">
                <a:solidFill>
                  <a:srgbClr val="333333"/>
                </a:solidFill>
                <a:effectLst/>
                <a:latin typeface="Times New Roman" panose="02020603050405020304" pitchFamily="18" charset="0"/>
                <a:cs typeface="Times New Roman" panose="02020603050405020304" pitchFamily="18" charset="0"/>
              </a:rPr>
              <a:t> and F. M. Ghannouchi, "Dynamic behavioral modeling of 3G power amplifiers using real-valued time-delay neural networks," in </a:t>
            </a:r>
            <a:r>
              <a:rPr lang="en-US" altLang="zh-CN" sz="1200" b="0" i="1" dirty="0">
                <a:solidFill>
                  <a:srgbClr val="333333"/>
                </a:solidFill>
                <a:effectLst/>
                <a:latin typeface="Times New Roman" panose="02020603050405020304" pitchFamily="18" charset="0"/>
                <a:cs typeface="Times New Roman" panose="02020603050405020304" pitchFamily="18" charset="0"/>
              </a:rPr>
              <a:t>IEEE Transactions on Microwave Theory and Techniques</a:t>
            </a:r>
            <a:r>
              <a:rPr lang="en-US" altLang="zh-CN" sz="1200" b="0" i="0" dirty="0">
                <a:solidFill>
                  <a:srgbClr val="333333"/>
                </a:solidFill>
                <a:effectLst/>
                <a:latin typeface="Times New Roman" panose="02020603050405020304" pitchFamily="18" charset="0"/>
                <a:cs typeface="Times New Roman" panose="02020603050405020304" pitchFamily="18" charset="0"/>
              </a:rPr>
              <a:t>, vol. 52, no. 3, pp. 1025-1033, March 2004, </a:t>
            </a:r>
            <a:r>
              <a:rPr lang="en-US" altLang="zh-CN" sz="1200" b="0" i="0" dirty="0" err="1">
                <a:solidFill>
                  <a:srgbClr val="333333"/>
                </a:solidFill>
                <a:effectLst/>
                <a:latin typeface="Times New Roman" panose="02020603050405020304" pitchFamily="18" charset="0"/>
                <a:cs typeface="Times New Roman" panose="02020603050405020304" pitchFamily="18" charset="0"/>
              </a:rPr>
              <a:t>doi</a:t>
            </a:r>
            <a:r>
              <a:rPr lang="en-US" altLang="zh-CN" sz="1200" b="0" i="0" dirty="0">
                <a:solidFill>
                  <a:srgbClr val="333333"/>
                </a:solidFill>
                <a:effectLst/>
                <a:latin typeface="Times New Roman" panose="02020603050405020304" pitchFamily="18" charset="0"/>
                <a:cs typeface="Times New Roman" panose="02020603050405020304" pitchFamily="18" charset="0"/>
              </a:rPr>
              <a:t>: 10.1109/TMTT.2004.823583.</a:t>
            </a:r>
          </a:p>
          <a:p>
            <a:r>
              <a:rPr lang="en-US" altLang="zh-CN" sz="1200" dirty="0">
                <a:effectLst/>
                <a:latin typeface="Times New Roman" panose="02020603050405020304" pitchFamily="18" charset="0"/>
                <a:ea typeface="宋体" panose="02010600030101010101" pitchFamily="2" charset="-122"/>
                <a:cs typeface="Times New Roman" panose="02020603050405020304" pitchFamily="18" charset="0"/>
              </a:rPr>
              <a:t>[3] D. Wang, M. Aziz, M. </a:t>
            </a:r>
            <a:r>
              <a:rPr lang="en-US" altLang="zh-CN" sz="1200" dirty="0" err="1">
                <a:effectLst/>
                <a:latin typeface="Times New Roman" panose="02020603050405020304" pitchFamily="18" charset="0"/>
                <a:ea typeface="宋体" panose="02010600030101010101" pitchFamily="2" charset="-122"/>
                <a:cs typeface="Times New Roman" panose="02020603050405020304" pitchFamily="18" charset="0"/>
              </a:rPr>
              <a:t>Helaoui</a:t>
            </a:r>
            <a:r>
              <a:rPr lang="en-US" altLang="zh-CN" sz="1200" dirty="0">
                <a:effectLst/>
                <a:latin typeface="Times New Roman" panose="02020603050405020304" pitchFamily="18" charset="0"/>
                <a:ea typeface="宋体" panose="02010600030101010101" pitchFamily="2" charset="-122"/>
                <a:cs typeface="Times New Roman" panose="02020603050405020304" pitchFamily="18" charset="0"/>
              </a:rPr>
              <a:t> and F. M. Ghannouchi, "Augmented Real-Valued Time-Delay Neural Network for Compensation of Distortions and Impairments in Wireless Transmitters," </a:t>
            </a:r>
            <a:r>
              <a:rPr lang="en-US" altLang="zh-CN" sz="1200" i="1" dirty="0">
                <a:effectLst/>
                <a:latin typeface="Times New Roman" panose="02020603050405020304" pitchFamily="18" charset="0"/>
                <a:ea typeface="宋体" panose="02010600030101010101" pitchFamily="2" charset="-122"/>
                <a:cs typeface="Times New Roman" panose="02020603050405020304" pitchFamily="18" charset="0"/>
              </a:rPr>
              <a:t>in IEEE Transactions on Neural Networks and Learning Systems</a:t>
            </a:r>
            <a:r>
              <a:rPr lang="en-US" altLang="zh-CN" sz="1200" dirty="0">
                <a:effectLst/>
                <a:latin typeface="Times New Roman" panose="02020603050405020304" pitchFamily="18" charset="0"/>
                <a:ea typeface="宋体" panose="02010600030101010101" pitchFamily="2" charset="-122"/>
                <a:cs typeface="Times New Roman" panose="02020603050405020304" pitchFamily="18" charset="0"/>
              </a:rPr>
              <a:t>, vol. 30, no. 1, pp. 242-254, Jan. 2019.</a:t>
            </a:r>
          </a:p>
          <a:p>
            <a:r>
              <a:rPr lang="en-US" altLang="zh-CN" sz="1200" dirty="0">
                <a:effectLst/>
                <a:latin typeface="Times New Roman" panose="02020603050405020304" pitchFamily="18" charset="0"/>
                <a:ea typeface="宋体" panose="02010600030101010101" pitchFamily="2" charset="-122"/>
                <a:cs typeface="Times New Roman" panose="02020603050405020304" pitchFamily="18" charset="0"/>
              </a:rPr>
              <a:t>[4] R. </a:t>
            </a:r>
            <a:r>
              <a:rPr lang="en-US" altLang="zh-CN" sz="1200" dirty="0" err="1">
                <a:effectLst/>
                <a:latin typeface="Times New Roman" panose="02020603050405020304" pitchFamily="18" charset="0"/>
                <a:ea typeface="宋体" panose="02010600030101010101" pitchFamily="2" charset="-122"/>
                <a:cs typeface="Times New Roman" panose="02020603050405020304" pitchFamily="18" charset="0"/>
              </a:rPr>
              <a:t>Hongyo</a:t>
            </a:r>
            <a:r>
              <a:rPr lang="en-US" altLang="zh-CN" sz="1200" dirty="0">
                <a:effectLst/>
                <a:latin typeface="Times New Roman" panose="02020603050405020304" pitchFamily="18" charset="0"/>
                <a:ea typeface="宋体" panose="02010600030101010101" pitchFamily="2" charset="-122"/>
                <a:cs typeface="Times New Roman" panose="02020603050405020304" pitchFamily="18" charset="0"/>
              </a:rPr>
              <a:t>, Y. </a:t>
            </a:r>
            <a:r>
              <a:rPr lang="en-US" altLang="zh-CN" sz="1200" dirty="0" err="1">
                <a:effectLst/>
                <a:latin typeface="Times New Roman" panose="02020603050405020304" pitchFamily="18" charset="0"/>
                <a:ea typeface="宋体" panose="02010600030101010101" pitchFamily="2" charset="-122"/>
                <a:cs typeface="Times New Roman" panose="02020603050405020304" pitchFamily="18" charset="0"/>
              </a:rPr>
              <a:t>Egashira</a:t>
            </a:r>
            <a:r>
              <a:rPr lang="en-US" altLang="zh-CN" sz="1200" dirty="0">
                <a:effectLst/>
                <a:latin typeface="Times New Roman" panose="02020603050405020304" pitchFamily="18" charset="0"/>
                <a:ea typeface="宋体" panose="02010600030101010101" pitchFamily="2" charset="-122"/>
                <a:cs typeface="Times New Roman" panose="02020603050405020304" pitchFamily="18" charset="0"/>
              </a:rPr>
              <a:t> and K. Yamaguchi, "Deep Neural Network Based </a:t>
            </a:r>
            <a:r>
              <a:rPr lang="en-US" altLang="zh-CN" sz="1200" dirty="0" err="1">
                <a:effectLst/>
                <a:latin typeface="Times New Roman" panose="02020603050405020304" pitchFamily="18" charset="0"/>
                <a:ea typeface="宋体" panose="02010600030101010101" pitchFamily="2" charset="-122"/>
                <a:cs typeface="Times New Roman" panose="02020603050405020304" pitchFamily="18" charset="0"/>
              </a:rPr>
              <a:t>Predistorter</a:t>
            </a:r>
            <a:r>
              <a:rPr lang="en-US" altLang="zh-CN" sz="1200" dirty="0">
                <a:effectLst/>
                <a:latin typeface="Times New Roman" panose="02020603050405020304" pitchFamily="18" charset="0"/>
                <a:ea typeface="宋体" panose="02010600030101010101" pitchFamily="2" charset="-122"/>
                <a:cs typeface="Times New Roman" panose="02020603050405020304" pitchFamily="18" charset="0"/>
              </a:rPr>
              <a:t> with </a:t>
            </a:r>
            <a:r>
              <a:rPr lang="en-US" altLang="zh-CN" sz="1200" dirty="0" err="1">
                <a:effectLst/>
                <a:latin typeface="Times New Roman" panose="02020603050405020304" pitchFamily="18" charset="0"/>
                <a:ea typeface="宋体" panose="02010600030101010101" pitchFamily="2" charset="-122"/>
                <a:cs typeface="Times New Roman" panose="02020603050405020304" pitchFamily="18" charset="0"/>
              </a:rPr>
              <a:t>ReLU</a:t>
            </a:r>
            <a:r>
              <a:rPr lang="en-US" altLang="zh-CN" sz="1200" dirty="0">
                <a:effectLst/>
                <a:latin typeface="Times New Roman" panose="02020603050405020304" pitchFamily="18" charset="0"/>
                <a:ea typeface="宋体" panose="02010600030101010101" pitchFamily="2" charset="-122"/>
                <a:cs typeface="Times New Roman" panose="02020603050405020304" pitchFamily="18" charset="0"/>
              </a:rPr>
              <a:t> Activation for Doherty Power Amplifiers," </a:t>
            </a:r>
            <a:r>
              <a:rPr lang="en-US" altLang="zh-CN" sz="1200" i="1" dirty="0">
                <a:effectLst/>
                <a:latin typeface="Times New Roman" panose="02020603050405020304" pitchFamily="18" charset="0"/>
                <a:ea typeface="宋体" panose="02010600030101010101" pitchFamily="2" charset="-122"/>
                <a:cs typeface="Times New Roman" panose="02020603050405020304" pitchFamily="18" charset="0"/>
              </a:rPr>
              <a:t>2018 Asia-Pacific Microwave Conference (APMC)</a:t>
            </a:r>
            <a:r>
              <a:rPr lang="en-US" altLang="zh-CN" sz="1200" dirty="0">
                <a:effectLst/>
                <a:latin typeface="Times New Roman" panose="02020603050405020304" pitchFamily="18" charset="0"/>
                <a:ea typeface="宋体" panose="02010600030101010101" pitchFamily="2" charset="-122"/>
                <a:cs typeface="Times New Roman" panose="02020603050405020304" pitchFamily="18" charset="0"/>
              </a:rPr>
              <a:t>, Kyoto, Japan, 2018, pp. 959-961.</a:t>
            </a:r>
          </a:p>
          <a:p>
            <a:r>
              <a:rPr lang="en-US" altLang="zh-CN" sz="1200" dirty="0">
                <a:effectLst/>
                <a:latin typeface="Times New Roman" panose="02020603050405020304" pitchFamily="18" charset="0"/>
                <a:ea typeface="宋体" panose="02010600030101010101" pitchFamily="2" charset="-122"/>
                <a:cs typeface="Times New Roman" panose="02020603050405020304" pitchFamily="18" charset="0"/>
              </a:rPr>
              <a:t>[5] Lu, Lu, et al. "Dying </a:t>
            </a:r>
            <a:r>
              <a:rPr lang="en-US" altLang="zh-CN" sz="1200" dirty="0" err="1">
                <a:effectLst/>
                <a:latin typeface="Times New Roman" panose="02020603050405020304" pitchFamily="18" charset="0"/>
                <a:ea typeface="宋体" panose="02010600030101010101" pitchFamily="2" charset="-122"/>
                <a:cs typeface="Times New Roman" panose="02020603050405020304" pitchFamily="18" charset="0"/>
              </a:rPr>
              <a:t>relu</a:t>
            </a:r>
            <a:r>
              <a:rPr lang="en-US" altLang="zh-CN" sz="1200" dirty="0">
                <a:effectLst/>
                <a:latin typeface="Times New Roman" panose="02020603050405020304" pitchFamily="18" charset="0"/>
                <a:ea typeface="宋体" panose="02010600030101010101" pitchFamily="2" charset="-122"/>
                <a:cs typeface="Times New Roman" panose="02020603050405020304" pitchFamily="18" charset="0"/>
              </a:rPr>
              <a:t> and initialization: Theory and numerical examples." </a:t>
            </a:r>
            <a:r>
              <a:rPr lang="en-US" altLang="zh-CN" sz="1200" i="1" dirty="0" err="1">
                <a:effectLst/>
                <a:latin typeface="Times New Roman" panose="02020603050405020304" pitchFamily="18" charset="0"/>
                <a:ea typeface="宋体" panose="02010600030101010101" pitchFamily="2" charset="-122"/>
                <a:cs typeface="Times New Roman" panose="02020603050405020304" pitchFamily="18" charset="0"/>
              </a:rPr>
              <a:t>arXiv</a:t>
            </a:r>
            <a:r>
              <a:rPr lang="en-US" altLang="zh-CN" sz="1200" i="1" dirty="0">
                <a:effectLst/>
                <a:latin typeface="Times New Roman" panose="02020603050405020304" pitchFamily="18" charset="0"/>
                <a:ea typeface="宋体" panose="02010600030101010101" pitchFamily="2" charset="-122"/>
                <a:cs typeface="Times New Roman" panose="02020603050405020304" pitchFamily="18" charset="0"/>
              </a:rPr>
              <a:t> preprint arXiv:1903.06733 </a:t>
            </a:r>
            <a:r>
              <a:rPr lang="en-US" altLang="zh-CN" sz="1200" dirty="0">
                <a:effectLst/>
                <a:latin typeface="Times New Roman" panose="02020603050405020304" pitchFamily="18" charset="0"/>
                <a:ea typeface="宋体" panose="02010600030101010101" pitchFamily="2" charset="-122"/>
                <a:cs typeface="Times New Roman" panose="02020603050405020304" pitchFamily="18" charset="0"/>
              </a:rPr>
              <a:t>(2019).</a:t>
            </a:r>
          </a:p>
          <a:p>
            <a:r>
              <a:rPr lang="en-US" altLang="zh-CN" sz="1200" dirty="0">
                <a:effectLst/>
                <a:latin typeface="Times New Roman" panose="02020603050405020304" pitchFamily="18" charset="0"/>
                <a:ea typeface="宋体" panose="02010600030101010101" pitchFamily="2" charset="-122"/>
                <a:cs typeface="Times New Roman" panose="02020603050405020304" pitchFamily="18" charset="0"/>
              </a:rPr>
              <a:t>[6] X. Fang, R. Chen and J. Shi, "Switchless Class-G Power Amplifiers: Generic Theory and Design Methodology Using Packaged Transistors," </a:t>
            </a:r>
            <a:r>
              <a:rPr lang="en-US" altLang="zh-CN" sz="1200" i="1" dirty="0">
                <a:effectLst/>
                <a:latin typeface="Times New Roman" panose="02020603050405020304" pitchFamily="18" charset="0"/>
                <a:ea typeface="宋体" panose="02010600030101010101" pitchFamily="2" charset="-122"/>
                <a:cs typeface="Times New Roman" panose="02020603050405020304" pitchFamily="18" charset="0"/>
              </a:rPr>
              <a:t>in IEEE Transactions on Microwave Theory and Techniques</a:t>
            </a:r>
            <a:r>
              <a:rPr lang="en-US" altLang="zh-CN" sz="1200" dirty="0">
                <a:effectLst/>
                <a:latin typeface="Times New Roman" panose="02020603050405020304" pitchFamily="18" charset="0"/>
                <a:ea typeface="宋体" panose="02010600030101010101" pitchFamily="2" charset="-122"/>
                <a:cs typeface="Times New Roman" panose="02020603050405020304" pitchFamily="18" charset="0"/>
              </a:rPr>
              <a:t>, </a:t>
            </a:r>
            <a:r>
              <a:rPr lang="en-US" altLang="zh-CN" sz="1200" dirty="0" err="1">
                <a:effectLst/>
                <a:latin typeface="Times New Roman" panose="02020603050405020304" pitchFamily="18" charset="0"/>
                <a:ea typeface="宋体" panose="02010600030101010101" pitchFamily="2" charset="-122"/>
                <a:cs typeface="Times New Roman" panose="02020603050405020304" pitchFamily="18" charset="0"/>
              </a:rPr>
              <a:t>doi</a:t>
            </a:r>
            <a:r>
              <a:rPr lang="en-US" altLang="zh-CN" sz="1200" dirty="0">
                <a:effectLst/>
                <a:latin typeface="Times New Roman" panose="02020603050405020304" pitchFamily="18" charset="0"/>
                <a:ea typeface="宋体" panose="02010600030101010101" pitchFamily="2" charset="-122"/>
                <a:cs typeface="Times New Roman" panose="02020603050405020304" pitchFamily="18" charset="0"/>
              </a:rPr>
              <a:t>: 10.1109/TMTT.2024.3351852.</a:t>
            </a:r>
          </a:p>
          <a:p>
            <a:r>
              <a:rPr lang="en-US" altLang="zh-CN" sz="1200" dirty="0">
                <a:effectLst/>
                <a:latin typeface="Times New Roman" panose="02020603050405020304" pitchFamily="18" charset="0"/>
                <a:ea typeface="宋体" panose="02010600030101010101" pitchFamily="2" charset="-122"/>
                <a:cs typeface="Times New Roman" panose="02020603050405020304" pitchFamily="18" charset="0"/>
              </a:rPr>
              <a:t>[7] M. T. Hagan and M. B. </a:t>
            </a:r>
            <a:r>
              <a:rPr lang="en-US" altLang="zh-CN" sz="1200" dirty="0" err="1">
                <a:effectLst/>
                <a:latin typeface="Times New Roman" panose="02020603050405020304" pitchFamily="18" charset="0"/>
                <a:ea typeface="宋体" panose="02010600030101010101" pitchFamily="2" charset="-122"/>
                <a:cs typeface="Times New Roman" panose="02020603050405020304" pitchFamily="18" charset="0"/>
              </a:rPr>
              <a:t>Menhaj</a:t>
            </a:r>
            <a:r>
              <a:rPr lang="en-US" altLang="zh-CN" sz="1200" dirty="0">
                <a:effectLst/>
                <a:latin typeface="Times New Roman" panose="02020603050405020304" pitchFamily="18" charset="0"/>
                <a:ea typeface="宋体" panose="02010600030101010101" pitchFamily="2" charset="-122"/>
                <a:cs typeface="Times New Roman" panose="02020603050405020304" pitchFamily="18" charset="0"/>
              </a:rPr>
              <a:t>, "Training feedforward networks with the Marquardt algorithm," </a:t>
            </a:r>
            <a:r>
              <a:rPr lang="en-US" altLang="zh-CN" sz="1200" i="1" dirty="0">
                <a:effectLst/>
                <a:latin typeface="Times New Roman" panose="02020603050405020304" pitchFamily="18" charset="0"/>
                <a:ea typeface="宋体" panose="02010600030101010101" pitchFamily="2" charset="-122"/>
                <a:cs typeface="Times New Roman" panose="02020603050405020304" pitchFamily="18" charset="0"/>
              </a:rPr>
              <a:t>in IEEE Transactions on Neural Networks</a:t>
            </a:r>
            <a:r>
              <a:rPr lang="en-US" altLang="zh-CN" sz="1200" dirty="0">
                <a:effectLst/>
                <a:latin typeface="Times New Roman" panose="02020603050405020304" pitchFamily="18" charset="0"/>
                <a:ea typeface="宋体" panose="02010600030101010101" pitchFamily="2" charset="-122"/>
                <a:cs typeface="Times New Roman" panose="02020603050405020304" pitchFamily="18" charset="0"/>
              </a:rPr>
              <a:t>, vol. 5, no. 6, pp. 989-993, Nov. 1994.</a:t>
            </a:r>
          </a:p>
          <a:p>
            <a:r>
              <a:rPr lang="en-US" altLang="zh-CN" sz="1200" dirty="0">
                <a:latin typeface="Times New Roman" panose="02020603050405020304" pitchFamily="18" charset="0"/>
                <a:ea typeface="宋体" panose="02010600030101010101" pitchFamily="2" charset="-122"/>
                <a:cs typeface="Times New Roman" panose="02020603050405020304" pitchFamily="18" charset="0"/>
              </a:rPr>
              <a:t>[8] </a:t>
            </a:r>
            <a:r>
              <a:rPr lang="en-US" altLang="zh-CN" sz="1200" dirty="0" err="1">
                <a:effectLst/>
                <a:latin typeface="Times New Roman" panose="02020603050405020304" pitchFamily="18" charset="0"/>
                <a:ea typeface="宋体" panose="02010600030101010101" pitchFamily="2" charset="-122"/>
                <a:cs typeface="Times New Roman" panose="02020603050405020304" pitchFamily="18" charset="0"/>
              </a:rPr>
              <a:t>Haykin</a:t>
            </a:r>
            <a:r>
              <a:rPr lang="en-US" altLang="zh-CN" sz="1200" dirty="0">
                <a:effectLst/>
                <a:latin typeface="Times New Roman" panose="02020603050405020304" pitchFamily="18" charset="0"/>
                <a:ea typeface="宋体" panose="02010600030101010101" pitchFamily="2" charset="-122"/>
                <a:cs typeface="Times New Roman" panose="02020603050405020304" pitchFamily="18" charset="0"/>
              </a:rPr>
              <a:t>, Simon, and N. Network. "A comprehensive foundation." </a:t>
            </a:r>
            <a:r>
              <a:rPr lang="en-US" altLang="zh-CN" sz="1200" i="1" dirty="0">
                <a:effectLst/>
                <a:latin typeface="Times New Roman" panose="02020603050405020304" pitchFamily="18" charset="0"/>
                <a:ea typeface="宋体" panose="02010600030101010101" pitchFamily="2" charset="-122"/>
                <a:cs typeface="Times New Roman" panose="02020603050405020304" pitchFamily="18" charset="0"/>
              </a:rPr>
              <a:t>Neural networks</a:t>
            </a:r>
            <a:r>
              <a:rPr lang="en-US" altLang="zh-CN" sz="1200" dirty="0">
                <a:effectLst/>
                <a:latin typeface="Times New Roman" panose="02020603050405020304" pitchFamily="18" charset="0"/>
                <a:ea typeface="宋体" panose="02010600030101010101" pitchFamily="2" charset="-122"/>
                <a:cs typeface="Times New Roman" panose="02020603050405020304" pitchFamily="18" charset="0"/>
              </a:rPr>
              <a:t> 2.2004 (2004): 41.</a:t>
            </a:r>
          </a:p>
          <a:p>
            <a:r>
              <a:rPr lang="en-US" altLang="zh-CN" sz="1200" dirty="0">
                <a:latin typeface="Times New Roman" panose="02020603050405020304" pitchFamily="18" charset="0"/>
                <a:ea typeface="宋体" panose="02010600030101010101" pitchFamily="2" charset="-122"/>
                <a:cs typeface="Times New Roman" panose="02020603050405020304" pitchFamily="18" charset="0"/>
              </a:rPr>
              <a:t>[9] </a:t>
            </a:r>
            <a:r>
              <a:rPr lang="en-US" altLang="zh-CN" sz="1200" dirty="0">
                <a:effectLst/>
                <a:latin typeface="Times New Roman" panose="02020603050405020304" pitchFamily="18" charset="0"/>
                <a:ea typeface="宋体" panose="02010600030101010101" pitchFamily="2" charset="-122"/>
                <a:cs typeface="Times New Roman" panose="02020603050405020304" pitchFamily="18" charset="0"/>
              </a:rPr>
              <a:t>F. M. Ghannouchi and O. </a:t>
            </a:r>
            <a:r>
              <a:rPr lang="en-US" altLang="zh-CN" sz="1200" dirty="0" err="1">
                <a:effectLst/>
                <a:latin typeface="Times New Roman" panose="02020603050405020304" pitchFamily="18" charset="0"/>
                <a:ea typeface="宋体" panose="02010600030101010101" pitchFamily="2" charset="-122"/>
                <a:cs typeface="Times New Roman" panose="02020603050405020304" pitchFamily="18" charset="0"/>
              </a:rPr>
              <a:t>Hammi</a:t>
            </a:r>
            <a:r>
              <a:rPr lang="en-US" altLang="zh-CN" sz="1200" dirty="0">
                <a:effectLst/>
                <a:latin typeface="Times New Roman" panose="02020603050405020304" pitchFamily="18" charset="0"/>
                <a:ea typeface="宋体" panose="02010600030101010101" pitchFamily="2" charset="-122"/>
                <a:cs typeface="Times New Roman" panose="02020603050405020304" pitchFamily="18" charset="0"/>
              </a:rPr>
              <a:t>, "Behavioral modeling and predistortion," </a:t>
            </a:r>
            <a:r>
              <a:rPr lang="en-US" altLang="zh-CN" sz="1200" i="1" dirty="0">
                <a:effectLst/>
                <a:latin typeface="Times New Roman" panose="02020603050405020304" pitchFamily="18" charset="0"/>
                <a:ea typeface="宋体" panose="02010600030101010101" pitchFamily="2" charset="-122"/>
                <a:cs typeface="Times New Roman" panose="02020603050405020304" pitchFamily="18" charset="0"/>
              </a:rPr>
              <a:t>in IEEE Microwave Magazine</a:t>
            </a:r>
            <a:r>
              <a:rPr lang="en-US" altLang="zh-CN" sz="1200" dirty="0">
                <a:effectLst/>
                <a:latin typeface="Times New Roman" panose="02020603050405020304" pitchFamily="18" charset="0"/>
                <a:ea typeface="宋体" panose="02010600030101010101" pitchFamily="2" charset="-122"/>
                <a:cs typeface="Times New Roman" panose="02020603050405020304" pitchFamily="18" charset="0"/>
              </a:rPr>
              <a:t>, vol. 10, no. 7, pp. 52-64, Dec. 2009.</a:t>
            </a:r>
          </a:p>
        </p:txBody>
      </p:sp>
    </p:spTree>
    <p:extLst>
      <p:ext uri="{BB962C8B-B14F-4D97-AF65-F5344CB8AC3E}">
        <p14:creationId xmlns:p14="http://schemas.microsoft.com/office/powerpoint/2010/main" val="167446598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a:extLst>
              <a:ext uri="{FF2B5EF4-FFF2-40B4-BE49-F238E27FC236}">
                <a16:creationId xmlns:a16="http://schemas.microsoft.com/office/drawing/2014/main" id="{E00F1286-F919-4560-84EE-494D0079ABA5}"/>
              </a:ext>
            </a:extLst>
          </p:cNvPr>
          <p:cNvSpPr>
            <a:spLocks noGrp="1"/>
          </p:cNvSpPr>
          <p:nvPr>
            <p:ph type="title"/>
          </p:nvPr>
        </p:nvSpPr>
        <p:spPr>
          <a:xfrm>
            <a:off x="1979712" y="1977743"/>
            <a:ext cx="4842795" cy="594007"/>
          </a:xfrm>
        </p:spPr>
        <p:txBody>
          <a:bodyPr/>
          <a:lstStyle/>
          <a:p>
            <a:pPr algn="ctr"/>
            <a:r>
              <a:rPr lang="en-US" altLang="zh-CN" dirty="0"/>
              <a:t>Thank you!</a:t>
            </a:r>
            <a:br>
              <a:rPr lang="en-US" altLang="zh-CN" dirty="0"/>
            </a:br>
            <a:r>
              <a:rPr lang="en-US" altLang="zh-CN" dirty="0"/>
              <a:t>Q&amp;A</a:t>
            </a:r>
            <a:endParaRPr lang="zh-CN" altLang="en-US" dirty="0"/>
          </a:p>
        </p:txBody>
      </p:sp>
    </p:spTree>
    <p:extLst>
      <p:ext uri="{BB962C8B-B14F-4D97-AF65-F5344CB8AC3E}">
        <p14:creationId xmlns:p14="http://schemas.microsoft.com/office/powerpoint/2010/main" val="295632758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标题 5"/>
          <p:cNvSpPr>
            <a:spLocks noGrp="1"/>
          </p:cNvSpPr>
          <p:nvPr>
            <p:ph type="title"/>
            <p:custDataLst>
              <p:tags r:id="rId1"/>
            </p:custDataLst>
          </p:nvPr>
        </p:nvSpPr>
        <p:spPr>
          <a:xfrm>
            <a:off x="850265" y="241935"/>
            <a:ext cx="7665085" cy="593725"/>
          </a:xfrm>
        </p:spPr>
        <p:txBody>
          <a:bodyPr/>
          <a:lstStyle/>
          <a:p>
            <a:r>
              <a:rPr lang="en-US" altLang="zh-CN" dirty="0"/>
              <a:t>Contents</a:t>
            </a:r>
            <a:endParaRPr lang="zh-CN" dirty="0"/>
          </a:p>
        </p:txBody>
      </p:sp>
      <p:sp>
        <p:nvSpPr>
          <p:cNvPr id="5" name="文本框 4"/>
          <p:cNvSpPr txBox="1"/>
          <p:nvPr/>
        </p:nvSpPr>
        <p:spPr>
          <a:xfrm>
            <a:off x="1619250" y="1059180"/>
            <a:ext cx="4824958" cy="400110"/>
          </a:xfrm>
          <a:prstGeom prst="rect">
            <a:avLst/>
          </a:prstGeom>
          <a:noFill/>
        </p:spPr>
        <p:txBody>
          <a:bodyPr wrap="square" rtlCol="0">
            <a:spAutoFit/>
          </a:bodyPr>
          <a:lstStyle/>
          <a:p>
            <a:r>
              <a:rPr lang="zh-CN" altLang="en-US" sz="2000" b="1" dirty="0">
                <a:solidFill>
                  <a:schemeClr val="bg1">
                    <a:lumMod val="50000"/>
                  </a:schemeClr>
                </a:solidFill>
                <a:latin typeface="微软雅黑" panose="020B0503020204020204" pitchFamily="34" charset="-122"/>
                <a:ea typeface="微软雅黑" panose="020B0503020204020204" pitchFamily="34" charset="-122"/>
                <a:cs typeface="+mj-cs"/>
              </a:rPr>
              <a:t>1、</a:t>
            </a:r>
            <a:r>
              <a:rPr lang="en-US" altLang="zh-CN" sz="2000" b="1" dirty="0">
                <a:solidFill>
                  <a:schemeClr val="bg1">
                    <a:lumMod val="50000"/>
                  </a:schemeClr>
                </a:solidFill>
                <a:latin typeface="微软雅黑" panose="020B0503020204020204" pitchFamily="34" charset="-122"/>
                <a:ea typeface="微软雅黑" panose="020B0503020204020204" pitchFamily="34" charset="-122"/>
                <a:cs typeface="+mj-cs"/>
              </a:rPr>
              <a:t>Background &amp; Introduction</a:t>
            </a:r>
            <a:endParaRPr lang="zh-CN" altLang="en-US" sz="2000" b="1" dirty="0">
              <a:solidFill>
                <a:schemeClr val="bg1">
                  <a:lumMod val="50000"/>
                </a:schemeClr>
              </a:solidFill>
              <a:latin typeface="微软雅黑" panose="020B0503020204020204" pitchFamily="34" charset="-122"/>
              <a:ea typeface="微软雅黑" panose="020B0503020204020204" pitchFamily="34" charset="-122"/>
              <a:cs typeface="+mj-cs"/>
            </a:endParaRPr>
          </a:p>
        </p:txBody>
      </p:sp>
      <p:sp>
        <p:nvSpPr>
          <p:cNvPr id="14" name="文本框 13"/>
          <p:cNvSpPr txBox="1"/>
          <p:nvPr>
            <p:custDataLst>
              <p:tags r:id="rId2"/>
            </p:custDataLst>
          </p:nvPr>
        </p:nvSpPr>
        <p:spPr>
          <a:xfrm>
            <a:off x="1619250" y="1563370"/>
            <a:ext cx="7345238" cy="398780"/>
          </a:xfrm>
          <a:prstGeom prst="rect">
            <a:avLst/>
          </a:prstGeom>
          <a:noFill/>
        </p:spPr>
        <p:txBody>
          <a:bodyPr wrap="square" rtlCol="0">
            <a:spAutoFit/>
          </a:bodyPr>
          <a:lstStyle/>
          <a:p>
            <a:r>
              <a:rPr lang="zh-CN" altLang="en-US" sz="2000" b="1" dirty="0">
                <a:solidFill>
                  <a:schemeClr val="bg1">
                    <a:lumMod val="50000"/>
                  </a:schemeClr>
                </a:solidFill>
                <a:latin typeface="微软雅黑" panose="020B0503020204020204" pitchFamily="34" charset="-122"/>
                <a:ea typeface="微软雅黑" panose="020B0503020204020204" pitchFamily="34" charset="-122"/>
                <a:cs typeface="+mj-cs"/>
              </a:rPr>
              <a:t>2、</a:t>
            </a:r>
            <a:r>
              <a:rPr lang="en-US" altLang="zh-CN" sz="2000" b="1" dirty="0">
                <a:solidFill>
                  <a:schemeClr val="bg1">
                    <a:lumMod val="50000"/>
                  </a:schemeClr>
                </a:solidFill>
                <a:latin typeface="微软雅黑" panose="020B0503020204020204" pitchFamily="34" charset="-122"/>
                <a:ea typeface="微软雅黑" panose="020B0503020204020204" pitchFamily="34" charset="-122"/>
                <a:cs typeface="+mj-cs"/>
              </a:rPr>
              <a:t>The proposed Digital Predistortion Algorithm </a:t>
            </a:r>
            <a:endParaRPr lang="zh-CN" altLang="en-US" sz="2000" b="1" dirty="0">
              <a:solidFill>
                <a:schemeClr val="bg1">
                  <a:lumMod val="50000"/>
                </a:schemeClr>
              </a:solidFill>
              <a:latin typeface="微软雅黑" panose="020B0503020204020204" pitchFamily="34" charset="-122"/>
              <a:ea typeface="微软雅黑" panose="020B0503020204020204" pitchFamily="34" charset="-122"/>
              <a:cs typeface="+mj-cs"/>
            </a:endParaRPr>
          </a:p>
        </p:txBody>
      </p:sp>
      <p:sp>
        <p:nvSpPr>
          <p:cNvPr id="3" name="文本框 2"/>
          <p:cNvSpPr txBox="1"/>
          <p:nvPr>
            <p:custDataLst>
              <p:tags r:id="rId3"/>
            </p:custDataLst>
          </p:nvPr>
        </p:nvSpPr>
        <p:spPr>
          <a:xfrm>
            <a:off x="1619250" y="2124075"/>
            <a:ext cx="6121102" cy="398780"/>
          </a:xfrm>
          <a:prstGeom prst="rect">
            <a:avLst/>
          </a:prstGeom>
          <a:noFill/>
        </p:spPr>
        <p:txBody>
          <a:bodyPr wrap="square" rtlCol="0">
            <a:spAutoFit/>
          </a:bodyPr>
          <a:lstStyle/>
          <a:p>
            <a:r>
              <a:rPr lang="en-US" altLang="zh-CN" sz="2000" b="1" dirty="0">
                <a:solidFill>
                  <a:schemeClr val="bg1">
                    <a:lumMod val="50000"/>
                  </a:schemeClr>
                </a:solidFill>
                <a:latin typeface="微软雅黑" panose="020B0503020204020204" pitchFamily="34" charset="-122"/>
                <a:ea typeface="微软雅黑" panose="020B0503020204020204" pitchFamily="34" charset="-122"/>
                <a:cs typeface="+mj-cs"/>
              </a:rPr>
              <a:t>3</a:t>
            </a:r>
            <a:r>
              <a:rPr lang="zh-CN" altLang="en-US" sz="2000" b="1" dirty="0">
                <a:solidFill>
                  <a:schemeClr val="bg1">
                    <a:lumMod val="50000"/>
                  </a:schemeClr>
                </a:solidFill>
                <a:latin typeface="微软雅黑" panose="020B0503020204020204" pitchFamily="34" charset="-122"/>
                <a:ea typeface="微软雅黑" panose="020B0503020204020204" pitchFamily="34" charset="-122"/>
                <a:cs typeface="+mj-cs"/>
              </a:rPr>
              <a:t>、</a:t>
            </a:r>
            <a:r>
              <a:rPr lang="en-US" altLang="zh-CN" sz="2000" b="1" dirty="0">
                <a:solidFill>
                  <a:schemeClr val="bg1">
                    <a:lumMod val="50000"/>
                  </a:schemeClr>
                </a:solidFill>
                <a:latin typeface="微软雅黑" panose="020B0503020204020204" pitchFamily="34" charset="-122"/>
                <a:ea typeface="微软雅黑" panose="020B0503020204020204" pitchFamily="34" charset="-122"/>
                <a:cs typeface="+mj-cs"/>
              </a:rPr>
              <a:t>Experimental validation &amp; Discussion</a:t>
            </a:r>
            <a:endParaRPr lang="zh-CN" altLang="en-US" sz="2000" b="1" dirty="0">
              <a:solidFill>
                <a:schemeClr val="bg1">
                  <a:lumMod val="50000"/>
                </a:schemeClr>
              </a:solidFill>
              <a:latin typeface="微软雅黑" panose="020B0503020204020204" pitchFamily="34" charset="-122"/>
              <a:ea typeface="微软雅黑" panose="020B0503020204020204" pitchFamily="34" charset="-122"/>
              <a:cs typeface="+mj-cs"/>
            </a:endParaRPr>
          </a:p>
        </p:txBody>
      </p:sp>
      <p:sp>
        <p:nvSpPr>
          <p:cNvPr id="2" name="文本框 1"/>
          <p:cNvSpPr txBox="1"/>
          <p:nvPr>
            <p:custDataLst>
              <p:tags r:id="rId4"/>
            </p:custDataLst>
          </p:nvPr>
        </p:nvSpPr>
        <p:spPr>
          <a:xfrm>
            <a:off x="1619250" y="2684780"/>
            <a:ext cx="4003040" cy="398780"/>
          </a:xfrm>
          <a:prstGeom prst="rect">
            <a:avLst/>
          </a:prstGeom>
          <a:noFill/>
        </p:spPr>
        <p:txBody>
          <a:bodyPr wrap="square" rtlCol="0">
            <a:spAutoFit/>
          </a:bodyPr>
          <a:lstStyle/>
          <a:p>
            <a:r>
              <a:rPr lang="en-US" altLang="zh-CN" sz="2000" b="1" dirty="0">
                <a:solidFill>
                  <a:schemeClr val="bg1">
                    <a:lumMod val="50000"/>
                  </a:schemeClr>
                </a:solidFill>
                <a:latin typeface="微软雅黑" panose="020B0503020204020204" pitchFamily="34" charset="-122"/>
                <a:ea typeface="微软雅黑" panose="020B0503020204020204" pitchFamily="34" charset="-122"/>
                <a:cs typeface="+mj-cs"/>
              </a:rPr>
              <a:t>4</a:t>
            </a:r>
            <a:r>
              <a:rPr lang="zh-CN" altLang="en-US" sz="2000" b="1" dirty="0">
                <a:solidFill>
                  <a:schemeClr val="bg1">
                    <a:lumMod val="50000"/>
                  </a:schemeClr>
                </a:solidFill>
                <a:latin typeface="微软雅黑" panose="020B0503020204020204" pitchFamily="34" charset="-122"/>
                <a:ea typeface="微软雅黑" panose="020B0503020204020204" pitchFamily="34" charset="-122"/>
                <a:cs typeface="+mj-cs"/>
              </a:rPr>
              <a:t>、</a:t>
            </a:r>
            <a:r>
              <a:rPr lang="en-US" altLang="zh-CN" sz="2000" b="1" dirty="0">
                <a:solidFill>
                  <a:schemeClr val="bg1">
                    <a:lumMod val="50000"/>
                  </a:schemeClr>
                </a:solidFill>
                <a:latin typeface="微软雅黑" panose="020B0503020204020204" pitchFamily="34" charset="-122"/>
                <a:ea typeface="微软雅黑" panose="020B0503020204020204" pitchFamily="34" charset="-122"/>
                <a:cs typeface="+mj-cs"/>
              </a:rPr>
              <a:t>Conclusion</a:t>
            </a:r>
            <a:endParaRPr lang="zh-CN" altLang="en-US" sz="2000" b="1" dirty="0">
              <a:solidFill>
                <a:schemeClr val="bg1">
                  <a:lumMod val="50000"/>
                </a:schemeClr>
              </a:solidFill>
              <a:latin typeface="微软雅黑" panose="020B0503020204020204" pitchFamily="34" charset="-122"/>
              <a:ea typeface="微软雅黑" panose="020B0503020204020204" pitchFamily="34" charset="-122"/>
              <a:cs typeface="+mj-cs"/>
            </a:endParaRPr>
          </a:p>
        </p:txBody>
      </p:sp>
    </p:spTree>
    <p:extLst>
      <p:ext uri="{BB962C8B-B14F-4D97-AF65-F5344CB8AC3E}">
        <p14:creationId xmlns:p14="http://schemas.microsoft.com/office/powerpoint/2010/main" val="400481467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标题 5"/>
          <p:cNvSpPr>
            <a:spLocks noGrp="1"/>
          </p:cNvSpPr>
          <p:nvPr>
            <p:ph type="title"/>
            <p:custDataLst>
              <p:tags r:id="rId1"/>
            </p:custDataLst>
          </p:nvPr>
        </p:nvSpPr>
        <p:spPr>
          <a:xfrm>
            <a:off x="850265" y="241935"/>
            <a:ext cx="7665085" cy="593725"/>
          </a:xfrm>
        </p:spPr>
        <p:txBody>
          <a:bodyPr/>
          <a:lstStyle/>
          <a:p>
            <a:r>
              <a:rPr lang="zh-CN" altLang="en-US" dirty="0">
                <a:sym typeface="+mn-ea"/>
              </a:rPr>
              <a:t>1</a:t>
            </a:r>
            <a:r>
              <a:rPr lang="en-US" altLang="zh-CN" dirty="0">
                <a:sym typeface="+mn-ea"/>
              </a:rPr>
              <a:t>.</a:t>
            </a:r>
            <a:r>
              <a:rPr lang="en-US" altLang="zh-CN" sz="2800" b="1" dirty="0">
                <a:solidFill>
                  <a:schemeClr val="bg1">
                    <a:lumMod val="50000"/>
                  </a:schemeClr>
                </a:solidFill>
                <a:latin typeface="微软雅黑" panose="020B0503020204020204" pitchFamily="34" charset="-122"/>
                <a:ea typeface="微软雅黑" panose="020B0503020204020204" pitchFamily="34" charset="-122"/>
                <a:cs typeface="+mj-cs"/>
              </a:rPr>
              <a:t> Background &amp; Introduction</a:t>
            </a:r>
            <a:endParaRPr lang="zh-CN" altLang="en-US" dirty="0">
              <a:sym typeface="+mn-ea"/>
            </a:endParaRPr>
          </a:p>
        </p:txBody>
      </p:sp>
      <p:sp>
        <p:nvSpPr>
          <p:cNvPr id="5" name="文本框 4"/>
          <p:cNvSpPr txBox="1"/>
          <p:nvPr/>
        </p:nvSpPr>
        <p:spPr>
          <a:xfrm>
            <a:off x="133123" y="973169"/>
            <a:ext cx="4336423" cy="1169551"/>
          </a:xfrm>
          <a:prstGeom prst="rect">
            <a:avLst/>
          </a:prstGeom>
          <a:noFill/>
        </p:spPr>
        <p:txBody>
          <a:bodyPr wrap="square" rtlCol="0">
            <a:spAutoFit/>
          </a:bodyPr>
          <a:lstStyle/>
          <a:p>
            <a:r>
              <a:rPr lang="en-US" altLang="zh-CN" sz="1400" dirty="0">
                <a:ea typeface="微软雅黑" panose="020B0503020204020204" pitchFamily="34" charset="-122"/>
                <a:cs typeface="+mn-lt"/>
              </a:rPr>
              <a:t>Digital Predistortion(DPD) is a </a:t>
            </a:r>
            <a:r>
              <a:rPr lang="en-US" altLang="zh-CN" sz="1400" dirty="0"/>
              <a:t>crucial linearization technique </a:t>
            </a:r>
            <a:r>
              <a:rPr lang="en-US" altLang="zh-CN" sz="1400" dirty="0">
                <a:ea typeface="微软雅黑" panose="020B0503020204020204" pitchFamily="34" charset="-122"/>
                <a:cs typeface="+mn-lt"/>
              </a:rPr>
              <a:t>for Power Amplifier (PA). Fig. 1 shows the fundamental principle and indirect learning (IL) structure of DPD algorithm in the paper. And it is the most vital to model the PA behavioral characteristics precisely.</a:t>
            </a:r>
            <a:endParaRPr lang="zh-CN" altLang="en-US" dirty="0">
              <a:ea typeface="微软雅黑" panose="020B0503020204020204" pitchFamily="34" charset="-122"/>
              <a:cs typeface="+mn-lt"/>
            </a:endParaRPr>
          </a:p>
        </p:txBody>
      </p:sp>
      <p:pic>
        <p:nvPicPr>
          <p:cNvPr id="16" name="图片 15">
            <a:extLst>
              <a:ext uri="{FF2B5EF4-FFF2-40B4-BE49-F238E27FC236}">
                <a16:creationId xmlns:a16="http://schemas.microsoft.com/office/drawing/2014/main" id="{F9711D36-D14C-EC08-7F47-0EA8B3CCD14E}"/>
              </a:ext>
            </a:extLst>
          </p:cNvPr>
          <p:cNvPicPr>
            <a:picLocks noChangeAspect="1"/>
          </p:cNvPicPr>
          <p:nvPr/>
        </p:nvPicPr>
        <p:blipFill>
          <a:blip r:embed="rId4"/>
          <a:stretch>
            <a:fillRect/>
          </a:stretch>
        </p:blipFill>
        <p:spPr>
          <a:xfrm>
            <a:off x="6923913" y="794668"/>
            <a:ext cx="2113244" cy="1081329"/>
          </a:xfrm>
          <a:prstGeom prst="rect">
            <a:avLst/>
          </a:prstGeom>
        </p:spPr>
      </p:pic>
      <p:pic>
        <p:nvPicPr>
          <p:cNvPr id="17" name="图片 16">
            <a:extLst>
              <a:ext uri="{FF2B5EF4-FFF2-40B4-BE49-F238E27FC236}">
                <a16:creationId xmlns:a16="http://schemas.microsoft.com/office/drawing/2014/main" id="{43BB897C-029E-9BF5-681F-6A28E940E580}"/>
              </a:ext>
            </a:extLst>
          </p:cNvPr>
          <p:cNvPicPr>
            <a:picLocks noChangeAspect="1"/>
          </p:cNvPicPr>
          <p:nvPr/>
        </p:nvPicPr>
        <p:blipFill>
          <a:blip r:embed="rId5"/>
          <a:stretch>
            <a:fillRect/>
          </a:stretch>
        </p:blipFill>
        <p:spPr>
          <a:xfrm>
            <a:off x="4486523" y="794668"/>
            <a:ext cx="2290447" cy="1145224"/>
          </a:xfrm>
          <a:prstGeom prst="rect">
            <a:avLst/>
          </a:prstGeom>
        </p:spPr>
      </p:pic>
      <p:sp>
        <p:nvSpPr>
          <p:cNvPr id="18" name="文本框 17">
            <a:extLst>
              <a:ext uri="{FF2B5EF4-FFF2-40B4-BE49-F238E27FC236}">
                <a16:creationId xmlns:a16="http://schemas.microsoft.com/office/drawing/2014/main" id="{B8176012-F00B-C381-D6B6-A99F049B0FC2}"/>
              </a:ext>
            </a:extLst>
          </p:cNvPr>
          <p:cNvSpPr txBox="1"/>
          <p:nvPr/>
        </p:nvSpPr>
        <p:spPr>
          <a:xfrm>
            <a:off x="5014486" y="1998557"/>
            <a:ext cx="3759354" cy="369332"/>
          </a:xfrm>
          <a:prstGeom prst="rect">
            <a:avLst/>
          </a:prstGeom>
          <a:noFill/>
        </p:spPr>
        <p:txBody>
          <a:bodyPr wrap="square" rtlCol="0" anchor="t">
            <a:spAutoFit/>
          </a:bodyPr>
          <a:lstStyle/>
          <a:p>
            <a:pPr algn="ctr"/>
            <a:r>
              <a:rPr lang="zh-CN" altLang="en-US" sz="900" dirty="0"/>
              <a:t> </a:t>
            </a:r>
            <a:r>
              <a:rPr lang="en-US" altLang="zh-CN" sz="900" dirty="0"/>
              <a:t>Fig. 1. Fundamental principle (left) and block diagram of DPD system with indirect learning architecture (right).</a:t>
            </a:r>
          </a:p>
        </p:txBody>
      </p:sp>
      <p:sp>
        <p:nvSpPr>
          <p:cNvPr id="2" name="文本框 1">
            <a:extLst>
              <a:ext uri="{FF2B5EF4-FFF2-40B4-BE49-F238E27FC236}">
                <a16:creationId xmlns:a16="http://schemas.microsoft.com/office/drawing/2014/main" id="{64640916-952D-D4C7-C8EF-BF50E5A16081}"/>
              </a:ext>
            </a:extLst>
          </p:cNvPr>
          <p:cNvSpPr txBox="1"/>
          <p:nvPr/>
        </p:nvSpPr>
        <p:spPr>
          <a:xfrm>
            <a:off x="133123" y="2656303"/>
            <a:ext cx="4353401" cy="954107"/>
          </a:xfrm>
          <a:prstGeom prst="rect">
            <a:avLst/>
          </a:prstGeom>
          <a:noFill/>
        </p:spPr>
        <p:txBody>
          <a:bodyPr wrap="square" rtlCol="0">
            <a:spAutoFit/>
          </a:bodyPr>
          <a:lstStyle/>
          <a:p>
            <a:r>
              <a:rPr lang="en-US" altLang="zh-CN" sz="1400" b="1" dirty="0">
                <a:ea typeface="微软雅黑" panose="020B0503020204020204" pitchFamily="34" charset="-122"/>
                <a:cs typeface="+mn-lt"/>
              </a:rPr>
              <a:t>Back propagation </a:t>
            </a:r>
            <a:r>
              <a:rPr lang="en-US" altLang="zh-CN" sz="1400" dirty="0">
                <a:ea typeface="微软雅黑" panose="020B0503020204020204" pitchFamily="34" charset="-122"/>
                <a:cs typeface="+mn-lt"/>
              </a:rPr>
              <a:t>(BP) neural network and its variations have attracted extensive research interest in PA modeling, especially </a:t>
            </a:r>
            <a:r>
              <a:rPr lang="en-US" altLang="zh-CN" sz="1400" dirty="0"/>
              <a:t>real-valued focused time-delay neural network (RVFTDNN)[1][2].</a:t>
            </a:r>
            <a:r>
              <a:rPr lang="en-US" altLang="zh-CN" sz="1400" dirty="0">
                <a:ea typeface="微软雅黑" panose="020B0503020204020204" pitchFamily="34" charset="-122"/>
                <a:cs typeface="+mn-lt"/>
              </a:rPr>
              <a:t>  </a:t>
            </a:r>
          </a:p>
        </p:txBody>
      </p:sp>
      <p:pic>
        <p:nvPicPr>
          <p:cNvPr id="3" name="图片 2">
            <a:extLst>
              <a:ext uri="{FF2B5EF4-FFF2-40B4-BE49-F238E27FC236}">
                <a16:creationId xmlns:a16="http://schemas.microsoft.com/office/drawing/2014/main" id="{133C83F3-2D1F-662B-9A7C-D2D29E369B9A}"/>
              </a:ext>
            </a:extLst>
          </p:cNvPr>
          <p:cNvPicPr>
            <a:picLocks noChangeAspect="1"/>
          </p:cNvPicPr>
          <p:nvPr/>
        </p:nvPicPr>
        <p:blipFill rotWithShape="1">
          <a:blip r:embed="rId6"/>
          <a:srcRect t="4062"/>
          <a:stretch/>
        </p:blipFill>
        <p:spPr>
          <a:xfrm>
            <a:off x="6224284" y="2536348"/>
            <a:ext cx="2919716" cy="1361075"/>
          </a:xfrm>
          <a:prstGeom prst="rect">
            <a:avLst/>
          </a:prstGeom>
        </p:spPr>
      </p:pic>
      <p:pic>
        <p:nvPicPr>
          <p:cNvPr id="4" name="图片 3">
            <a:extLst>
              <a:ext uri="{FF2B5EF4-FFF2-40B4-BE49-F238E27FC236}">
                <a16:creationId xmlns:a16="http://schemas.microsoft.com/office/drawing/2014/main" id="{084DFDBF-83B5-9994-2CCA-EDA43DC30724}"/>
              </a:ext>
            </a:extLst>
          </p:cNvPr>
          <p:cNvPicPr>
            <a:picLocks noChangeAspect="1"/>
          </p:cNvPicPr>
          <p:nvPr/>
        </p:nvPicPr>
        <p:blipFill>
          <a:blip r:embed="rId7"/>
          <a:stretch>
            <a:fillRect/>
          </a:stretch>
        </p:blipFill>
        <p:spPr>
          <a:xfrm>
            <a:off x="4447664" y="2817458"/>
            <a:ext cx="1688627" cy="631799"/>
          </a:xfrm>
          <a:prstGeom prst="rect">
            <a:avLst/>
          </a:prstGeom>
        </p:spPr>
      </p:pic>
      <p:sp>
        <p:nvSpPr>
          <p:cNvPr id="7" name="文本框 6">
            <a:extLst>
              <a:ext uri="{FF2B5EF4-FFF2-40B4-BE49-F238E27FC236}">
                <a16:creationId xmlns:a16="http://schemas.microsoft.com/office/drawing/2014/main" id="{B6C53F2B-8145-7F68-A8AF-23BCB0C5EC2C}"/>
              </a:ext>
            </a:extLst>
          </p:cNvPr>
          <p:cNvSpPr txBox="1"/>
          <p:nvPr/>
        </p:nvSpPr>
        <p:spPr>
          <a:xfrm>
            <a:off x="4897293" y="4032631"/>
            <a:ext cx="3759354" cy="230832"/>
          </a:xfrm>
          <a:prstGeom prst="rect">
            <a:avLst/>
          </a:prstGeom>
          <a:noFill/>
        </p:spPr>
        <p:txBody>
          <a:bodyPr wrap="square" rtlCol="0" anchor="t">
            <a:spAutoFit/>
          </a:bodyPr>
          <a:lstStyle/>
          <a:p>
            <a:pPr algn="ctr"/>
            <a:r>
              <a:rPr lang="zh-CN" altLang="en-US" sz="900" dirty="0"/>
              <a:t> </a:t>
            </a:r>
            <a:r>
              <a:rPr lang="en-US" altLang="zh-CN" sz="900" dirty="0"/>
              <a:t>Fig. 2. BP neural network (left) and RVFTDNN [1][2].</a:t>
            </a:r>
          </a:p>
        </p:txBody>
      </p:sp>
      <p:sp>
        <p:nvSpPr>
          <p:cNvPr id="10" name="文本框 9">
            <a:extLst>
              <a:ext uri="{FF2B5EF4-FFF2-40B4-BE49-F238E27FC236}">
                <a16:creationId xmlns:a16="http://schemas.microsoft.com/office/drawing/2014/main" id="{C7F62603-417E-4212-895D-275EFB81247E}"/>
              </a:ext>
            </a:extLst>
          </p:cNvPr>
          <p:cNvSpPr txBox="1"/>
          <p:nvPr/>
        </p:nvSpPr>
        <p:spPr>
          <a:xfrm>
            <a:off x="1907703" y="4436435"/>
            <a:ext cx="7236297" cy="584775"/>
          </a:xfrm>
          <a:prstGeom prst="rect">
            <a:avLst/>
          </a:prstGeom>
          <a:noFill/>
        </p:spPr>
        <p:txBody>
          <a:bodyPr wrap="square" rtlCol="0">
            <a:spAutoFit/>
          </a:bodyPr>
          <a:lstStyle/>
          <a:p>
            <a:r>
              <a:rPr lang="en-US" altLang="zh-CN" sz="800" dirty="0">
                <a:effectLst/>
                <a:latin typeface="Times New Roman" panose="02020603050405020304" pitchFamily="18" charset="0"/>
                <a:ea typeface="宋体" panose="02010600030101010101" pitchFamily="2" charset="-122"/>
                <a:cs typeface="Times New Roman" panose="02020603050405020304" pitchFamily="18" charset="0"/>
              </a:rPr>
              <a:t>[1] M. Rawat, K. Rawat, and F. M. Ghannouchi, “Adaptive digital predistortion of wireless power amplifiers/transmitters using dynamic real-valued focused time-delay line neural networks,” </a:t>
            </a:r>
            <a:r>
              <a:rPr lang="en-US" altLang="zh-CN" sz="800" i="1" dirty="0">
                <a:effectLst/>
                <a:latin typeface="Times New Roman" panose="02020603050405020304" pitchFamily="18" charset="0"/>
                <a:ea typeface="宋体" panose="02010600030101010101" pitchFamily="2" charset="-122"/>
                <a:cs typeface="Times New Roman" panose="02020603050405020304" pitchFamily="18" charset="0"/>
              </a:rPr>
              <a:t>IEEE Trans. </a:t>
            </a:r>
            <a:r>
              <a:rPr lang="en-US" altLang="zh-CN" sz="800" i="1" dirty="0" err="1">
                <a:effectLst/>
                <a:latin typeface="Times New Roman" panose="02020603050405020304" pitchFamily="18" charset="0"/>
                <a:ea typeface="宋体" panose="02010600030101010101" pitchFamily="2" charset="-122"/>
                <a:cs typeface="Times New Roman" panose="02020603050405020304" pitchFamily="18" charset="0"/>
              </a:rPr>
              <a:t>Microw</a:t>
            </a:r>
            <a:r>
              <a:rPr lang="en-US" altLang="zh-CN" sz="800" i="1" dirty="0">
                <a:effectLst/>
                <a:latin typeface="Times New Roman" panose="02020603050405020304" pitchFamily="18" charset="0"/>
                <a:ea typeface="宋体" panose="02010600030101010101" pitchFamily="2" charset="-122"/>
                <a:cs typeface="Times New Roman" panose="02020603050405020304" pitchFamily="18" charset="0"/>
              </a:rPr>
              <a:t>. Theory </a:t>
            </a:r>
            <a:r>
              <a:rPr lang="en-US" altLang="zh-CN" sz="800" i="1" dirty="0" err="1">
                <a:effectLst/>
                <a:latin typeface="Times New Roman" panose="02020603050405020304" pitchFamily="18" charset="0"/>
                <a:ea typeface="宋体" panose="02010600030101010101" pitchFamily="2" charset="-122"/>
                <a:cs typeface="Times New Roman" panose="02020603050405020304" pitchFamily="18" charset="0"/>
              </a:rPr>
              <a:t>Techn</a:t>
            </a:r>
            <a:r>
              <a:rPr lang="en-US" altLang="zh-CN" sz="800" i="1" dirty="0">
                <a:effectLst/>
                <a:latin typeface="Times New Roman" panose="02020603050405020304" pitchFamily="18" charset="0"/>
                <a:ea typeface="宋体" panose="02010600030101010101" pitchFamily="2" charset="-122"/>
                <a:cs typeface="Times New Roman" panose="02020603050405020304" pitchFamily="18" charset="0"/>
              </a:rPr>
              <a:t>.</a:t>
            </a:r>
            <a:r>
              <a:rPr lang="en-US" altLang="zh-CN" sz="800" dirty="0">
                <a:effectLst/>
                <a:latin typeface="Times New Roman" panose="02020603050405020304" pitchFamily="18" charset="0"/>
                <a:ea typeface="宋体" panose="02010600030101010101" pitchFamily="2" charset="-122"/>
                <a:cs typeface="Times New Roman" panose="02020603050405020304" pitchFamily="18" charset="0"/>
              </a:rPr>
              <a:t>, vol. 58, no. 1, pp. 95–104, Jan. 2010.</a:t>
            </a:r>
          </a:p>
          <a:p>
            <a:r>
              <a:rPr lang="en-US" altLang="zh-CN" sz="800" dirty="0">
                <a:latin typeface="Times New Roman" panose="02020603050405020304" pitchFamily="18" charset="0"/>
                <a:ea typeface="宋体" panose="02010600030101010101" pitchFamily="2" charset="-122"/>
                <a:cs typeface="Times New Roman" panose="02020603050405020304" pitchFamily="18" charset="0"/>
              </a:rPr>
              <a:t>[2] </a:t>
            </a:r>
            <a:r>
              <a:rPr lang="en-US" altLang="zh-CN" sz="800" b="0" i="0" dirty="0" err="1">
                <a:solidFill>
                  <a:srgbClr val="333333"/>
                </a:solidFill>
                <a:effectLst/>
                <a:latin typeface="Times New Roman" panose="02020603050405020304" pitchFamily="18" charset="0"/>
                <a:cs typeface="Times New Roman" panose="02020603050405020304" pitchFamily="18" charset="0"/>
              </a:rPr>
              <a:t>Taijun</a:t>
            </a:r>
            <a:r>
              <a:rPr lang="en-US" altLang="zh-CN" sz="800" b="0" i="0" dirty="0">
                <a:solidFill>
                  <a:srgbClr val="333333"/>
                </a:solidFill>
                <a:effectLst/>
                <a:latin typeface="Times New Roman" panose="02020603050405020304" pitchFamily="18" charset="0"/>
                <a:cs typeface="Times New Roman" panose="02020603050405020304" pitchFamily="18" charset="0"/>
              </a:rPr>
              <a:t> Liu, S. </a:t>
            </a:r>
            <a:r>
              <a:rPr lang="en-US" altLang="zh-CN" sz="800" b="0" i="0" dirty="0" err="1">
                <a:solidFill>
                  <a:srgbClr val="333333"/>
                </a:solidFill>
                <a:effectLst/>
                <a:latin typeface="Times New Roman" panose="02020603050405020304" pitchFamily="18" charset="0"/>
                <a:cs typeface="Times New Roman" panose="02020603050405020304" pitchFamily="18" charset="0"/>
              </a:rPr>
              <a:t>Boumaiza</a:t>
            </a:r>
            <a:r>
              <a:rPr lang="en-US" altLang="zh-CN" sz="800" b="0" i="0" dirty="0">
                <a:solidFill>
                  <a:srgbClr val="333333"/>
                </a:solidFill>
                <a:effectLst/>
                <a:latin typeface="Times New Roman" panose="02020603050405020304" pitchFamily="18" charset="0"/>
                <a:cs typeface="Times New Roman" panose="02020603050405020304" pitchFamily="18" charset="0"/>
              </a:rPr>
              <a:t> and F. M. Ghannouchi, "Dynamic behavioral modeling of 3G power amplifiers using real-valued time-delay neural networks," in </a:t>
            </a:r>
            <a:r>
              <a:rPr lang="en-US" altLang="zh-CN" sz="800" b="0" i="1" dirty="0">
                <a:solidFill>
                  <a:srgbClr val="333333"/>
                </a:solidFill>
                <a:effectLst/>
                <a:latin typeface="Times New Roman" panose="02020603050405020304" pitchFamily="18" charset="0"/>
                <a:cs typeface="Times New Roman" panose="02020603050405020304" pitchFamily="18" charset="0"/>
              </a:rPr>
              <a:t>IEEE Transactions on Microwave Theory and Techniques</a:t>
            </a:r>
            <a:r>
              <a:rPr lang="en-US" altLang="zh-CN" sz="800" b="0" i="0" dirty="0">
                <a:solidFill>
                  <a:srgbClr val="333333"/>
                </a:solidFill>
                <a:effectLst/>
                <a:latin typeface="Times New Roman" panose="02020603050405020304" pitchFamily="18" charset="0"/>
                <a:cs typeface="Times New Roman" panose="02020603050405020304" pitchFamily="18" charset="0"/>
              </a:rPr>
              <a:t>, vol. 52, no. 3, pp. 1025-1033, March 2004, </a:t>
            </a:r>
            <a:r>
              <a:rPr lang="en-US" altLang="zh-CN" sz="800" b="0" i="0" dirty="0" err="1">
                <a:solidFill>
                  <a:srgbClr val="333333"/>
                </a:solidFill>
                <a:effectLst/>
                <a:latin typeface="Times New Roman" panose="02020603050405020304" pitchFamily="18" charset="0"/>
                <a:cs typeface="Times New Roman" panose="02020603050405020304" pitchFamily="18" charset="0"/>
              </a:rPr>
              <a:t>doi</a:t>
            </a:r>
            <a:r>
              <a:rPr lang="en-US" altLang="zh-CN" sz="800" b="0" i="0" dirty="0">
                <a:solidFill>
                  <a:srgbClr val="333333"/>
                </a:solidFill>
                <a:effectLst/>
                <a:latin typeface="Times New Roman" panose="02020603050405020304" pitchFamily="18" charset="0"/>
                <a:cs typeface="Times New Roman" panose="02020603050405020304" pitchFamily="18" charset="0"/>
              </a:rPr>
              <a:t>: 10.1109/TMTT.2004.823583.</a:t>
            </a:r>
            <a:endParaRPr lang="zh-CN" altLang="en-US" sz="800" dirty="0">
              <a:latin typeface="Times New Roman" panose="02020603050405020304" pitchFamily="18" charset="0"/>
              <a:cs typeface="Times New Roman" panose="02020603050405020304" pitchFamily="18" charset="0"/>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标题 5"/>
          <p:cNvSpPr>
            <a:spLocks noGrp="1"/>
          </p:cNvSpPr>
          <p:nvPr>
            <p:ph type="title"/>
            <p:custDataLst>
              <p:tags r:id="rId1"/>
            </p:custDataLst>
          </p:nvPr>
        </p:nvSpPr>
        <p:spPr>
          <a:xfrm>
            <a:off x="850265" y="241935"/>
            <a:ext cx="7665085" cy="593725"/>
          </a:xfrm>
        </p:spPr>
        <p:txBody>
          <a:bodyPr/>
          <a:lstStyle/>
          <a:p>
            <a:r>
              <a:rPr lang="zh-CN" altLang="en-US" dirty="0">
                <a:sym typeface="+mn-ea"/>
              </a:rPr>
              <a:t>1</a:t>
            </a:r>
            <a:r>
              <a:rPr lang="en-US" altLang="zh-CN" dirty="0">
                <a:sym typeface="+mn-ea"/>
              </a:rPr>
              <a:t>.</a:t>
            </a:r>
            <a:r>
              <a:rPr lang="en-US" altLang="zh-CN" sz="2800" b="1" dirty="0">
                <a:solidFill>
                  <a:schemeClr val="bg1">
                    <a:lumMod val="50000"/>
                  </a:schemeClr>
                </a:solidFill>
                <a:latin typeface="微软雅黑" panose="020B0503020204020204" pitchFamily="34" charset="-122"/>
                <a:ea typeface="微软雅黑" panose="020B0503020204020204" pitchFamily="34" charset="-122"/>
                <a:cs typeface="+mj-cs"/>
              </a:rPr>
              <a:t> Background &amp; Introduction</a:t>
            </a:r>
            <a:endParaRPr lang="zh-CN" altLang="en-US" dirty="0">
              <a:sym typeface="+mn-ea"/>
            </a:endParaRPr>
          </a:p>
        </p:txBody>
      </p:sp>
      <p:sp>
        <p:nvSpPr>
          <p:cNvPr id="2" name="文本框 1">
            <a:extLst>
              <a:ext uri="{FF2B5EF4-FFF2-40B4-BE49-F238E27FC236}">
                <a16:creationId xmlns:a16="http://schemas.microsoft.com/office/drawing/2014/main" id="{64640916-952D-D4C7-C8EF-BF50E5A16081}"/>
              </a:ext>
            </a:extLst>
          </p:cNvPr>
          <p:cNvSpPr txBox="1"/>
          <p:nvPr/>
        </p:nvSpPr>
        <p:spPr>
          <a:xfrm>
            <a:off x="166150" y="735153"/>
            <a:ext cx="5904656" cy="954107"/>
          </a:xfrm>
          <a:prstGeom prst="rect">
            <a:avLst/>
          </a:prstGeom>
          <a:noFill/>
        </p:spPr>
        <p:txBody>
          <a:bodyPr wrap="square" rtlCol="0">
            <a:spAutoFit/>
          </a:bodyPr>
          <a:lstStyle/>
          <a:p>
            <a:r>
              <a:rPr lang="en-US" altLang="zh-CN" sz="1400" dirty="0">
                <a:ea typeface="微软雅黑" panose="020B0503020204020204" pitchFamily="34" charset="-122"/>
                <a:cs typeface="+mn-lt"/>
              </a:rPr>
              <a:t>In 2019, a</a:t>
            </a:r>
            <a:r>
              <a:rPr lang="en-US" altLang="zh-CN" sz="1400" dirty="0"/>
              <a:t>ugmented real-valued time-delay neural network</a:t>
            </a:r>
            <a:r>
              <a:rPr lang="en-US" altLang="zh-CN" sz="1400" dirty="0">
                <a:ea typeface="微软雅黑" panose="020B0503020204020204" pitchFamily="34" charset="-122"/>
                <a:cs typeface="+mn-lt"/>
              </a:rPr>
              <a:t> (ARVTDNN) based DPD was proposed which toke into account the envelope-dependent terms [3]</a:t>
            </a:r>
            <a:r>
              <a:rPr lang="en-US" altLang="zh-CN" sz="1400" dirty="0"/>
              <a:t>.</a:t>
            </a:r>
            <a:r>
              <a:rPr lang="en-US" altLang="zh-CN" sz="1400" dirty="0">
                <a:ea typeface="微软雅黑" panose="020B0503020204020204" pitchFamily="34" charset="-122"/>
                <a:cs typeface="+mn-lt"/>
              </a:rPr>
              <a:t> The</a:t>
            </a:r>
            <a:r>
              <a:rPr lang="zh-CN" altLang="en-US" sz="1400" dirty="0">
                <a:ea typeface="微软雅黑" panose="020B0503020204020204" pitchFamily="34" charset="-122"/>
                <a:cs typeface="+mn-lt"/>
              </a:rPr>
              <a:t> </a:t>
            </a:r>
            <a:r>
              <a:rPr lang="en-US" altLang="zh-CN" sz="1400" dirty="0">
                <a:ea typeface="微软雅黑" panose="020B0503020204020204" pitchFamily="34" charset="-122"/>
                <a:cs typeface="+mn-lt"/>
              </a:rPr>
              <a:t>adding</a:t>
            </a:r>
            <a:r>
              <a:rPr lang="zh-CN" altLang="en-US" sz="1400" dirty="0">
                <a:ea typeface="微软雅黑" panose="020B0503020204020204" pitchFamily="34" charset="-122"/>
                <a:cs typeface="+mn-lt"/>
              </a:rPr>
              <a:t> </a:t>
            </a:r>
            <a:r>
              <a:rPr lang="en-US" altLang="zh-CN" sz="1400" dirty="0">
                <a:ea typeface="微软雅黑" panose="020B0503020204020204" pitchFamily="34" charset="-122"/>
                <a:cs typeface="+mn-lt"/>
              </a:rPr>
              <a:t>terms make the proposed model generate richer basis function set, which further improve the modeling accuracy. </a:t>
            </a:r>
          </a:p>
        </p:txBody>
      </p:sp>
      <p:sp>
        <p:nvSpPr>
          <p:cNvPr id="7" name="文本框 6">
            <a:extLst>
              <a:ext uri="{FF2B5EF4-FFF2-40B4-BE49-F238E27FC236}">
                <a16:creationId xmlns:a16="http://schemas.microsoft.com/office/drawing/2014/main" id="{B6C53F2B-8145-7F68-A8AF-23BCB0C5EC2C}"/>
              </a:ext>
            </a:extLst>
          </p:cNvPr>
          <p:cNvSpPr txBox="1"/>
          <p:nvPr/>
        </p:nvSpPr>
        <p:spPr>
          <a:xfrm>
            <a:off x="5337718" y="2728932"/>
            <a:ext cx="3759354" cy="230832"/>
          </a:xfrm>
          <a:prstGeom prst="rect">
            <a:avLst/>
          </a:prstGeom>
          <a:noFill/>
        </p:spPr>
        <p:txBody>
          <a:bodyPr wrap="square" rtlCol="0" anchor="t">
            <a:spAutoFit/>
          </a:bodyPr>
          <a:lstStyle/>
          <a:p>
            <a:pPr algn="ctr"/>
            <a:r>
              <a:rPr lang="zh-CN" altLang="en-US" sz="900" dirty="0"/>
              <a:t> </a:t>
            </a:r>
            <a:r>
              <a:rPr lang="en-US" altLang="zh-CN" sz="900" dirty="0"/>
              <a:t>Fig. 3. Block diagram of ARVTDNN[3].</a:t>
            </a:r>
          </a:p>
        </p:txBody>
      </p:sp>
      <p:pic>
        <p:nvPicPr>
          <p:cNvPr id="8" name="图片 7">
            <a:extLst>
              <a:ext uri="{FF2B5EF4-FFF2-40B4-BE49-F238E27FC236}">
                <a16:creationId xmlns:a16="http://schemas.microsoft.com/office/drawing/2014/main" id="{0AAEEFD2-C221-11A9-474E-B264E829C4B3}"/>
              </a:ext>
            </a:extLst>
          </p:cNvPr>
          <p:cNvPicPr>
            <a:picLocks noChangeAspect="1"/>
          </p:cNvPicPr>
          <p:nvPr/>
        </p:nvPicPr>
        <p:blipFill>
          <a:blip r:embed="rId4"/>
          <a:stretch>
            <a:fillRect/>
          </a:stretch>
        </p:blipFill>
        <p:spPr>
          <a:xfrm>
            <a:off x="6258407" y="736096"/>
            <a:ext cx="1992836" cy="1992836"/>
          </a:xfrm>
          <a:prstGeom prst="rect">
            <a:avLst/>
          </a:prstGeom>
        </p:spPr>
      </p:pic>
      <p:sp>
        <p:nvSpPr>
          <p:cNvPr id="9" name="文本框 8">
            <a:extLst>
              <a:ext uri="{FF2B5EF4-FFF2-40B4-BE49-F238E27FC236}">
                <a16:creationId xmlns:a16="http://schemas.microsoft.com/office/drawing/2014/main" id="{01F04A1E-3574-43B2-A260-2377DB0619F9}"/>
              </a:ext>
            </a:extLst>
          </p:cNvPr>
          <p:cNvSpPr txBox="1"/>
          <p:nvPr/>
        </p:nvSpPr>
        <p:spPr>
          <a:xfrm>
            <a:off x="169882" y="1776400"/>
            <a:ext cx="5688634" cy="523220"/>
          </a:xfrm>
          <a:prstGeom prst="rect">
            <a:avLst/>
          </a:prstGeom>
          <a:noFill/>
        </p:spPr>
        <p:txBody>
          <a:bodyPr wrap="square" rtlCol="0">
            <a:spAutoFit/>
          </a:bodyPr>
          <a:lstStyle/>
          <a:p>
            <a:r>
              <a:rPr lang="en-US" altLang="zh-CN" sz="1400" dirty="0">
                <a:ea typeface="微软雅黑" panose="020B0503020204020204" pitchFamily="34" charset="-122"/>
                <a:cs typeface="+mn-lt"/>
              </a:rPr>
              <a:t>It is proved that solve </a:t>
            </a:r>
            <a:r>
              <a:rPr lang="en-US" altLang="zh-CN" sz="1400" dirty="0"/>
              <a:t>the dc offset, I/Q imbalance, and nonlinear PA distortions of a transmitter system by one-step (Fig. 4).</a:t>
            </a:r>
            <a:endParaRPr lang="en-US" altLang="zh-CN" sz="1400" dirty="0">
              <a:ea typeface="微软雅黑" panose="020B0503020204020204" pitchFamily="34" charset="-122"/>
              <a:cs typeface="+mn-lt"/>
            </a:endParaRPr>
          </a:p>
        </p:txBody>
      </p:sp>
      <p:pic>
        <p:nvPicPr>
          <p:cNvPr id="3" name="图片 2">
            <a:extLst>
              <a:ext uri="{FF2B5EF4-FFF2-40B4-BE49-F238E27FC236}">
                <a16:creationId xmlns:a16="http://schemas.microsoft.com/office/drawing/2014/main" id="{F52EF6D3-8B92-45E7-9CB9-6DEC5DA4FE21}"/>
              </a:ext>
            </a:extLst>
          </p:cNvPr>
          <p:cNvPicPr>
            <a:picLocks noChangeAspect="1"/>
          </p:cNvPicPr>
          <p:nvPr/>
        </p:nvPicPr>
        <p:blipFill>
          <a:blip r:embed="rId5"/>
          <a:stretch>
            <a:fillRect/>
          </a:stretch>
        </p:blipFill>
        <p:spPr>
          <a:xfrm>
            <a:off x="169306" y="2252531"/>
            <a:ext cx="2232248" cy="1865490"/>
          </a:xfrm>
          <a:prstGeom prst="rect">
            <a:avLst/>
          </a:prstGeom>
        </p:spPr>
      </p:pic>
      <p:pic>
        <p:nvPicPr>
          <p:cNvPr id="4" name="图片 3">
            <a:extLst>
              <a:ext uri="{FF2B5EF4-FFF2-40B4-BE49-F238E27FC236}">
                <a16:creationId xmlns:a16="http://schemas.microsoft.com/office/drawing/2014/main" id="{537BC47B-B4F5-42E3-BDC8-A32BC30D710D}"/>
              </a:ext>
            </a:extLst>
          </p:cNvPr>
          <p:cNvPicPr>
            <a:picLocks noChangeAspect="1"/>
          </p:cNvPicPr>
          <p:nvPr/>
        </p:nvPicPr>
        <p:blipFill>
          <a:blip r:embed="rId6"/>
          <a:stretch>
            <a:fillRect/>
          </a:stretch>
        </p:blipFill>
        <p:spPr>
          <a:xfrm>
            <a:off x="2760965" y="2265221"/>
            <a:ext cx="2432262" cy="1878650"/>
          </a:xfrm>
          <a:prstGeom prst="rect">
            <a:avLst/>
          </a:prstGeom>
        </p:spPr>
      </p:pic>
      <p:sp>
        <p:nvSpPr>
          <p:cNvPr id="10" name="文本框 9">
            <a:extLst>
              <a:ext uri="{FF2B5EF4-FFF2-40B4-BE49-F238E27FC236}">
                <a16:creationId xmlns:a16="http://schemas.microsoft.com/office/drawing/2014/main" id="{ECD4C944-EFFB-4AE1-8094-7CBCBB39CF42}"/>
              </a:ext>
            </a:extLst>
          </p:cNvPr>
          <p:cNvSpPr txBox="1"/>
          <p:nvPr/>
        </p:nvSpPr>
        <p:spPr>
          <a:xfrm>
            <a:off x="708087" y="4130711"/>
            <a:ext cx="3759354" cy="369332"/>
          </a:xfrm>
          <a:prstGeom prst="rect">
            <a:avLst/>
          </a:prstGeom>
          <a:noFill/>
        </p:spPr>
        <p:txBody>
          <a:bodyPr wrap="square" rtlCol="0" anchor="t">
            <a:spAutoFit/>
          </a:bodyPr>
          <a:lstStyle/>
          <a:p>
            <a:pPr algn="ctr"/>
            <a:r>
              <a:rPr lang="zh-CN" altLang="en-US" sz="900" dirty="0"/>
              <a:t> </a:t>
            </a:r>
            <a:r>
              <a:rPr lang="en-US" altLang="zh-CN" sz="900" dirty="0"/>
              <a:t>Fig. 4. Characteristics of the transmitter system. (Left) Gain characteristics.</a:t>
            </a:r>
          </a:p>
          <a:p>
            <a:pPr algn="ctr"/>
            <a:r>
              <a:rPr lang="en-US" altLang="zh-CN" sz="900" dirty="0"/>
              <a:t>(Right) Phase characteristics.[3].</a:t>
            </a:r>
          </a:p>
        </p:txBody>
      </p:sp>
      <p:sp>
        <p:nvSpPr>
          <p:cNvPr id="11" name="文本框 10">
            <a:extLst>
              <a:ext uri="{FF2B5EF4-FFF2-40B4-BE49-F238E27FC236}">
                <a16:creationId xmlns:a16="http://schemas.microsoft.com/office/drawing/2014/main" id="{06313385-6A48-4BF4-9AEA-B95A2610D253}"/>
              </a:ext>
            </a:extLst>
          </p:cNvPr>
          <p:cNvSpPr txBox="1"/>
          <p:nvPr/>
        </p:nvSpPr>
        <p:spPr>
          <a:xfrm>
            <a:off x="1941575" y="4587183"/>
            <a:ext cx="7236297" cy="338554"/>
          </a:xfrm>
          <a:prstGeom prst="rect">
            <a:avLst/>
          </a:prstGeom>
          <a:noFill/>
        </p:spPr>
        <p:txBody>
          <a:bodyPr wrap="square" rtlCol="0">
            <a:spAutoFit/>
          </a:bodyPr>
          <a:lstStyle/>
          <a:p>
            <a:r>
              <a:rPr lang="en-US" altLang="zh-CN" sz="800" dirty="0">
                <a:effectLst/>
                <a:latin typeface="Times New Roman" panose="02020603050405020304" pitchFamily="18" charset="0"/>
                <a:ea typeface="宋体" panose="02010600030101010101" pitchFamily="2" charset="-122"/>
                <a:cs typeface="Times New Roman" panose="02020603050405020304" pitchFamily="18" charset="0"/>
              </a:rPr>
              <a:t>[3] D. Wang, M. Aziz, M. </a:t>
            </a:r>
            <a:r>
              <a:rPr lang="en-US" altLang="zh-CN" sz="800" dirty="0" err="1">
                <a:effectLst/>
                <a:latin typeface="Times New Roman" panose="02020603050405020304" pitchFamily="18" charset="0"/>
                <a:ea typeface="宋体" panose="02010600030101010101" pitchFamily="2" charset="-122"/>
                <a:cs typeface="Times New Roman" panose="02020603050405020304" pitchFamily="18" charset="0"/>
              </a:rPr>
              <a:t>Helaoui</a:t>
            </a:r>
            <a:r>
              <a:rPr lang="en-US" altLang="zh-CN" sz="800" dirty="0">
                <a:effectLst/>
                <a:latin typeface="Times New Roman" panose="02020603050405020304" pitchFamily="18" charset="0"/>
                <a:ea typeface="宋体" panose="02010600030101010101" pitchFamily="2" charset="-122"/>
                <a:cs typeface="Times New Roman" panose="02020603050405020304" pitchFamily="18" charset="0"/>
              </a:rPr>
              <a:t> and F. M. Ghannouchi, "Augmented Real-Valued Time-Delay Neural Network for Compensation of Distortions and Impairments in Wireless Transmitters," </a:t>
            </a:r>
            <a:r>
              <a:rPr lang="en-US" altLang="zh-CN" sz="800" i="1" dirty="0">
                <a:effectLst/>
                <a:latin typeface="Times New Roman" panose="02020603050405020304" pitchFamily="18" charset="0"/>
                <a:ea typeface="宋体" panose="02010600030101010101" pitchFamily="2" charset="-122"/>
                <a:cs typeface="Times New Roman" panose="02020603050405020304" pitchFamily="18" charset="0"/>
              </a:rPr>
              <a:t>in IEEE Transactions on Neural Networks and Learning Systems</a:t>
            </a:r>
            <a:r>
              <a:rPr lang="en-US" altLang="zh-CN" sz="800" dirty="0">
                <a:effectLst/>
                <a:latin typeface="Times New Roman" panose="02020603050405020304" pitchFamily="18" charset="0"/>
                <a:ea typeface="宋体" panose="02010600030101010101" pitchFamily="2" charset="-122"/>
                <a:cs typeface="Times New Roman" panose="02020603050405020304" pitchFamily="18" charset="0"/>
              </a:rPr>
              <a:t>, vol. 30, no. 1, pp. 242-254, Jan. 2019.</a:t>
            </a:r>
          </a:p>
        </p:txBody>
      </p:sp>
      <p:pic>
        <p:nvPicPr>
          <p:cNvPr id="12" name="图片 11">
            <a:extLst>
              <a:ext uri="{FF2B5EF4-FFF2-40B4-BE49-F238E27FC236}">
                <a16:creationId xmlns:a16="http://schemas.microsoft.com/office/drawing/2014/main" id="{27BE9610-8DFA-49A2-A23F-DA84691A85D1}"/>
              </a:ext>
            </a:extLst>
          </p:cNvPr>
          <p:cNvPicPr>
            <a:picLocks noChangeAspect="1"/>
          </p:cNvPicPr>
          <p:nvPr/>
        </p:nvPicPr>
        <p:blipFill>
          <a:blip r:embed="rId7"/>
          <a:stretch>
            <a:fillRect/>
          </a:stretch>
        </p:blipFill>
        <p:spPr>
          <a:xfrm>
            <a:off x="6556658" y="3007023"/>
            <a:ext cx="1321474" cy="1298056"/>
          </a:xfrm>
          <a:prstGeom prst="rect">
            <a:avLst/>
          </a:prstGeom>
        </p:spPr>
      </p:pic>
      <p:sp>
        <p:nvSpPr>
          <p:cNvPr id="13" name="文本框 12">
            <a:extLst>
              <a:ext uri="{FF2B5EF4-FFF2-40B4-BE49-F238E27FC236}">
                <a16:creationId xmlns:a16="http://schemas.microsoft.com/office/drawing/2014/main" id="{D5A874FC-9FB8-43F4-9C55-C80B780E241C}"/>
              </a:ext>
            </a:extLst>
          </p:cNvPr>
          <p:cNvSpPr txBox="1"/>
          <p:nvPr/>
        </p:nvSpPr>
        <p:spPr>
          <a:xfrm>
            <a:off x="5398798" y="4305079"/>
            <a:ext cx="3759354" cy="230832"/>
          </a:xfrm>
          <a:prstGeom prst="rect">
            <a:avLst/>
          </a:prstGeom>
          <a:noFill/>
        </p:spPr>
        <p:txBody>
          <a:bodyPr wrap="square" rtlCol="0" anchor="t">
            <a:spAutoFit/>
          </a:bodyPr>
          <a:lstStyle/>
          <a:p>
            <a:pPr algn="ctr"/>
            <a:r>
              <a:rPr lang="zh-CN" altLang="en-US" sz="900" dirty="0"/>
              <a:t> </a:t>
            </a:r>
            <a:r>
              <a:rPr lang="en-US" altLang="zh-CN" sz="900" dirty="0"/>
              <a:t>Fig. 5. Sigmoid activation of common BP NN.</a:t>
            </a:r>
          </a:p>
        </p:txBody>
      </p:sp>
      <p:sp>
        <p:nvSpPr>
          <p:cNvPr id="14" name="矩形 13">
            <a:extLst>
              <a:ext uri="{FF2B5EF4-FFF2-40B4-BE49-F238E27FC236}">
                <a16:creationId xmlns:a16="http://schemas.microsoft.com/office/drawing/2014/main" id="{1C534640-CF1F-4DD2-A13D-AA4D396A7F55}"/>
              </a:ext>
            </a:extLst>
          </p:cNvPr>
          <p:cNvSpPr/>
          <p:nvPr/>
        </p:nvSpPr>
        <p:spPr>
          <a:xfrm flipH="1">
            <a:off x="7217395" y="887788"/>
            <a:ext cx="216026" cy="1602944"/>
          </a:xfrm>
          <a:prstGeom prst="rect">
            <a:avLst/>
          </a:prstGeom>
          <a:noFill/>
          <a:ln w="190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6" name="直接箭头连接符 15">
            <a:extLst>
              <a:ext uri="{FF2B5EF4-FFF2-40B4-BE49-F238E27FC236}">
                <a16:creationId xmlns:a16="http://schemas.microsoft.com/office/drawing/2014/main" id="{BB81BBA7-9DCF-4DB9-A51B-4E491404B0D9}"/>
              </a:ext>
            </a:extLst>
          </p:cNvPr>
          <p:cNvCxnSpPr/>
          <p:nvPr/>
        </p:nvCxnSpPr>
        <p:spPr>
          <a:xfrm>
            <a:off x="7325408" y="2490732"/>
            <a:ext cx="108013" cy="516291"/>
          </a:xfrm>
          <a:prstGeom prst="straightConnector1">
            <a:avLst/>
          </a:prstGeom>
          <a:ln w="1270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15" name="矩形 14">
            <a:extLst>
              <a:ext uri="{FF2B5EF4-FFF2-40B4-BE49-F238E27FC236}">
                <a16:creationId xmlns:a16="http://schemas.microsoft.com/office/drawing/2014/main" id="{44962D53-4318-91FE-4C54-D1181AEEA06D}"/>
              </a:ext>
            </a:extLst>
          </p:cNvPr>
          <p:cNvSpPr/>
          <p:nvPr/>
        </p:nvSpPr>
        <p:spPr>
          <a:xfrm flipH="1">
            <a:off x="6275218" y="1419621"/>
            <a:ext cx="216026" cy="994947"/>
          </a:xfrm>
          <a:prstGeom prst="rect">
            <a:avLst/>
          </a:prstGeom>
          <a:noFill/>
          <a:ln w="190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231833034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5"/>
                                        </p:tgtEl>
                                        <p:attrNameLst>
                                          <p:attrName>style.visibility</p:attrName>
                                        </p:attrNameLst>
                                      </p:cBhvr>
                                      <p:to>
                                        <p:strVal val="visible"/>
                                      </p:to>
                                    </p:set>
                                    <p:animEffect transition="in" filter="fade">
                                      <p:cBhvr>
                                        <p:cTn id="7" dur="500"/>
                                        <p:tgtEl>
                                          <p:spTgt spid="15"/>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grpId="0" nodeType="clickEffect">
                                  <p:stCondLst>
                                    <p:cond delay="0"/>
                                  </p:stCondLst>
                                  <p:childTnLst>
                                    <p:set>
                                      <p:cBhvr>
                                        <p:cTn id="11" dur="1" fill="hold">
                                          <p:stCondLst>
                                            <p:cond delay="0"/>
                                          </p:stCondLst>
                                        </p:cTn>
                                        <p:tgtEl>
                                          <p:spTgt spid="14"/>
                                        </p:tgtEl>
                                        <p:attrNameLst>
                                          <p:attrName>style.visibility</p:attrName>
                                        </p:attrNameLst>
                                      </p:cBhvr>
                                      <p:to>
                                        <p:strVal val="visible"/>
                                      </p:to>
                                    </p:set>
                                    <p:animEffect transition="in" filter="wipe(down)">
                                      <p:cBhvr>
                                        <p:cTn id="12" dur="500"/>
                                        <p:tgtEl>
                                          <p:spTgt spid="14"/>
                                        </p:tgtEl>
                                      </p:cBhvr>
                                    </p:animEffect>
                                  </p:childTnLst>
                                </p:cTn>
                              </p:par>
                              <p:par>
                                <p:cTn id="13" presetID="22" presetClass="entr" presetSubtype="4" fill="hold" nodeType="withEffect">
                                  <p:stCondLst>
                                    <p:cond delay="0"/>
                                  </p:stCondLst>
                                  <p:childTnLst>
                                    <p:set>
                                      <p:cBhvr>
                                        <p:cTn id="14" dur="1" fill="hold">
                                          <p:stCondLst>
                                            <p:cond delay="0"/>
                                          </p:stCondLst>
                                        </p:cTn>
                                        <p:tgtEl>
                                          <p:spTgt spid="16"/>
                                        </p:tgtEl>
                                        <p:attrNameLst>
                                          <p:attrName>style.visibility</p:attrName>
                                        </p:attrNameLst>
                                      </p:cBhvr>
                                      <p:to>
                                        <p:strVal val="visible"/>
                                      </p:to>
                                    </p:set>
                                    <p:animEffect transition="in" filter="wipe(down)">
                                      <p:cBhvr>
                                        <p:cTn id="15" dur="500"/>
                                        <p:tgtEl>
                                          <p:spTgt spid="16"/>
                                        </p:tgtEl>
                                      </p:cBhvr>
                                    </p:animEffect>
                                  </p:childTnLst>
                                </p:cTn>
                              </p:par>
                              <p:par>
                                <p:cTn id="16" presetID="22" presetClass="entr" presetSubtype="4" fill="hold" nodeType="withEffect">
                                  <p:stCondLst>
                                    <p:cond delay="0"/>
                                  </p:stCondLst>
                                  <p:childTnLst>
                                    <p:set>
                                      <p:cBhvr>
                                        <p:cTn id="17" dur="1" fill="hold">
                                          <p:stCondLst>
                                            <p:cond delay="0"/>
                                          </p:stCondLst>
                                        </p:cTn>
                                        <p:tgtEl>
                                          <p:spTgt spid="12"/>
                                        </p:tgtEl>
                                        <p:attrNameLst>
                                          <p:attrName>style.visibility</p:attrName>
                                        </p:attrNameLst>
                                      </p:cBhvr>
                                      <p:to>
                                        <p:strVal val="visible"/>
                                      </p:to>
                                    </p:set>
                                    <p:animEffect transition="in" filter="wipe(down)">
                                      <p:cBhvr>
                                        <p:cTn id="18" dur="500"/>
                                        <p:tgtEl>
                                          <p:spTgt spid="12"/>
                                        </p:tgtEl>
                                      </p:cBhvr>
                                    </p:animEffect>
                                  </p:childTnLst>
                                </p:cTn>
                              </p:par>
                              <p:par>
                                <p:cTn id="19" presetID="22" presetClass="entr" presetSubtype="4" fill="hold" grpId="0" nodeType="withEffect">
                                  <p:stCondLst>
                                    <p:cond delay="0"/>
                                  </p:stCondLst>
                                  <p:childTnLst>
                                    <p:set>
                                      <p:cBhvr>
                                        <p:cTn id="20" dur="1" fill="hold">
                                          <p:stCondLst>
                                            <p:cond delay="0"/>
                                          </p:stCondLst>
                                        </p:cTn>
                                        <p:tgtEl>
                                          <p:spTgt spid="13"/>
                                        </p:tgtEl>
                                        <p:attrNameLst>
                                          <p:attrName>style.visibility</p:attrName>
                                        </p:attrNameLst>
                                      </p:cBhvr>
                                      <p:to>
                                        <p:strVal val="visible"/>
                                      </p:to>
                                    </p:set>
                                    <p:animEffect transition="in" filter="wipe(down)">
                                      <p:cBhvr>
                                        <p:cTn id="21"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bldP spid="14" grpId="0" animBg="1"/>
      <p:bldP spid="15"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 name="图片 19">
            <a:extLst>
              <a:ext uri="{FF2B5EF4-FFF2-40B4-BE49-F238E27FC236}">
                <a16:creationId xmlns:a16="http://schemas.microsoft.com/office/drawing/2014/main" id="{F6E34F3A-8355-4F95-AB78-46AB6CAD2510}"/>
              </a:ext>
            </a:extLst>
          </p:cNvPr>
          <p:cNvPicPr>
            <a:picLocks noChangeAspect="1"/>
          </p:cNvPicPr>
          <p:nvPr/>
        </p:nvPicPr>
        <p:blipFill>
          <a:blip r:embed="rId4"/>
          <a:stretch>
            <a:fillRect/>
          </a:stretch>
        </p:blipFill>
        <p:spPr>
          <a:xfrm>
            <a:off x="514550" y="793536"/>
            <a:ext cx="3681427" cy="2082865"/>
          </a:xfrm>
          <a:prstGeom prst="rect">
            <a:avLst/>
          </a:prstGeom>
        </p:spPr>
      </p:pic>
      <p:sp>
        <p:nvSpPr>
          <p:cNvPr id="6" name="标题 5"/>
          <p:cNvSpPr>
            <a:spLocks noGrp="1"/>
          </p:cNvSpPr>
          <p:nvPr>
            <p:ph type="title"/>
            <p:custDataLst>
              <p:tags r:id="rId1"/>
            </p:custDataLst>
          </p:nvPr>
        </p:nvSpPr>
        <p:spPr>
          <a:xfrm>
            <a:off x="850265" y="241935"/>
            <a:ext cx="7665085" cy="593725"/>
          </a:xfrm>
        </p:spPr>
        <p:txBody>
          <a:bodyPr/>
          <a:lstStyle/>
          <a:p>
            <a:r>
              <a:rPr lang="en-US" altLang="zh-CN" dirty="0">
                <a:sym typeface="+mn-ea"/>
              </a:rPr>
              <a:t>2. The proposed DPD</a:t>
            </a:r>
            <a:endParaRPr lang="zh-CN" altLang="en-US" dirty="0">
              <a:sym typeface="+mn-ea"/>
            </a:endParaRPr>
          </a:p>
        </p:txBody>
      </p:sp>
      <p:pic>
        <p:nvPicPr>
          <p:cNvPr id="3" name="图片 2">
            <a:extLst>
              <a:ext uri="{FF2B5EF4-FFF2-40B4-BE49-F238E27FC236}">
                <a16:creationId xmlns:a16="http://schemas.microsoft.com/office/drawing/2014/main" id="{E6730C91-5A8B-4255-9C7B-413F672C93D8}"/>
              </a:ext>
            </a:extLst>
          </p:cNvPr>
          <p:cNvPicPr>
            <a:picLocks noChangeAspect="1"/>
          </p:cNvPicPr>
          <p:nvPr/>
        </p:nvPicPr>
        <p:blipFill>
          <a:blip r:embed="rId5"/>
          <a:stretch>
            <a:fillRect/>
          </a:stretch>
        </p:blipFill>
        <p:spPr>
          <a:xfrm>
            <a:off x="4644008" y="935456"/>
            <a:ext cx="1932617" cy="1673814"/>
          </a:xfrm>
          <a:prstGeom prst="rect">
            <a:avLst/>
          </a:prstGeom>
        </p:spPr>
      </p:pic>
      <p:pic>
        <p:nvPicPr>
          <p:cNvPr id="8" name="图片 7">
            <a:extLst>
              <a:ext uri="{FF2B5EF4-FFF2-40B4-BE49-F238E27FC236}">
                <a16:creationId xmlns:a16="http://schemas.microsoft.com/office/drawing/2014/main" id="{6247E5C4-02C4-457C-9970-6F58656E28AB}"/>
              </a:ext>
            </a:extLst>
          </p:cNvPr>
          <p:cNvPicPr>
            <a:picLocks noChangeAspect="1"/>
          </p:cNvPicPr>
          <p:nvPr/>
        </p:nvPicPr>
        <p:blipFill>
          <a:blip r:embed="rId6"/>
          <a:stretch>
            <a:fillRect/>
          </a:stretch>
        </p:blipFill>
        <p:spPr>
          <a:xfrm>
            <a:off x="6750014" y="1524077"/>
            <a:ext cx="2214473" cy="417450"/>
          </a:xfrm>
          <a:prstGeom prst="rect">
            <a:avLst/>
          </a:prstGeom>
        </p:spPr>
      </p:pic>
      <p:sp>
        <p:nvSpPr>
          <p:cNvPr id="9" name="矩形 8">
            <a:extLst>
              <a:ext uri="{FF2B5EF4-FFF2-40B4-BE49-F238E27FC236}">
                <a16:creationId xmlns:a16="http://schemas.microsoft.com/office/drawing/2014/main" id="{1A620D9F-AF5D-46B4-83ED-032ACA6691F8}"/>
              </a:ext>
            </a:extLst>
          </p:cNvPr>
          <p:cNvSpPr/>
          <p:nvPr/>
        </p:nvSpPr>
        <p:spPr>
          <a:xfrm flipH="1">
            <a:off x="2555776" y="915566"/>
            <a:ext cx="288032" cy="1838806"/>
          </a:xfrm>
          <a:prstGeom prst="rect">
            <a:avLst/>
          </a:prstGeom>
          <a:noFill/>
          <a:ln w="190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 name="直接箭头连接符 9">
            <a:extLst>
              <a:ext uri="{FF2B5EF4-FFF2-40B4-BE49-F238E27FC236}">
                <a16:creationId xmlns:a16="http://schemas.microsoft.com/office/drawing/2014/main" id="{0DDC6D5E-610D-45F3-B671-F836FD2B0846}"/>
              </a:ext>
            </a:extLst>
          </p:cNvPr>
          <p:cNvCxnSpPr>
            <a:cxnSpLocks/>
          </p:cNvCxnSpPr>
          <p:nvPr/>
        </p:nvCxnSpPr>
        <p:spPr>
          <a:xfrm flipV="1">
            <a:off x="2843808" y="1772363"/>
            <a:ext cx="1710701" cy="33138"/>
          </a:xfrm>
          <a:prstGeom prst="straightConnector1">
            <a:avLst/>
          </a:prstGeom>
          <a:ln w="1270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12" name="文本框 11">
            <a:extLst>
              <a:ext uri="{FF2B5EF4-FFF2-40B4-BE49-F238E27FC236}">
                <a16:creationId xmlns:a16="http://schemas.microsoft.com/office/drawing/2014/main" id="{E2A235DA-5B5C-42E9-90B3-D5207FEACDAC}"/>
              </a:ext>
            </a:extLst>
          </p:cNvPr>
          <p:cNvSpPr txBox="1"/>
          <p:nvPr/>
        </p:nvSpPr>
        <p:spPr>
          <a:xfrm>
            <a:off x="316059" y="2860776"/>
            <a:ext cx="3759354" cy="230832"/>
          </a:xfrm>
          <a:prstGeom prst="rect">
            <a:avLst/>
          </a:prstGeom>
          <a:noFill/>
        </p:spPr>
        <p:txBody>
          <a:bodyPr wrap="square" rtlCol="0" anchor="t">
            <a:spAutoFit/>
          </a:bodyPr>
          <a:lstStyle/>
          <a:p>
            <a:pPr algn="ctr"/>
            <a:r>
              <a:rPr lang="zh-CN" altLang="en-US" sz="900" dirty="0"/>
              <a:t> </a:t>
            </a:r>
            <a:r>
              <a:rPr lang="en-US" altLang="zh-CN" sz="900" dirty="0"/>
              <a:t>Fig. 6. The proposed Deep neural network (DNN) model.</a:t>
            </a:r>
          </a:p>
        </p:txBody>
      </p:sp>
      <p:sp>
        <p:nvSpPr>
          <p:cNvPr id="13" name="文本框 12">
            <a:extLst>
              <a:ext uri="{FF2B5EF4-FFF2-40B4-BE49-F238E27FC236}">
                <a16:creationId xmlns:a16="http://schemas.microsoft.com/office/drawing/2014/main" id="{46E0E597-4019-4CE3-9519-DA6919B02B5B}"/>
              </a:ext>
            </a:extLst>
          </p:cNvPr>
          <p:cNvSpPr txBox="1"/>
          <p:nvPr/>
        </p:nvSpPr>
        <p:spPr>
          <a:xfrm>
            <a:off x="4932040" y="2629944"/>
            <a:ext cx="4032447" cy="369332"/>
          </a:xfrm>
          <a:prstGeom prst="rect">
            <a:avLst/>
          </a:prstGeom>
          <a:noFill/>
        </p:spPr>
        <p:txBody>
          <a:bodyPr wrap="square" rtlCol="0" anchor="t">
            <a:spAutoFit/>
          </a:bodyPr>
          <a:lstStyle/>
          <a:p>
            <a:pPr algn="ctr"/>
            <a:r>
              <a:rPr lang="zh-CN" altLang="en-US" sz="900" dirty="0"/>
              <a:t> </a:t>
            </a:r>
            <a:r>
              <a:rPr lang="en-US" altLang="zh-CN" sz="900" dirty="0"/>
              <a:t>Fig. 7. The activations of neural networks (left) and the expression of ELU in the paper (right).</a:t>
            </a:r>
          </a:p>
        </p:txBody>
      </p:sp>
      <p:sp>
        <p:nvSpPr>
          <p:cNvPr id="14" name="文本框 13">
            <a:extLst>
              <a:ext uri="{FF2B5EF4-FFF2-40B4-BE49-F238E27FC236}">
                <a16:creationId xmlns:a16="http://schemas.microsoft.com/office/drawing/2014/main" id="{8CD8ACCF-B285-4AEE-8A9B-CD98C5787909}"/>
              </a:ext>
            </a:extLst>
          </p:cNvPr>
          <p:cNvSpPr txBox="1"/>
          <p:nvPr/>
        </p:nvSpPr>
        <p:spPr>
          <a:xfrm>
            <a:off x="0" y="3408219"/>
            <a:ext cx="4552222" cy="738664"/>
          </a:xfrm>
          <a:prstGeom prst="rect">
            <a:avLst/>
          </a:prstGeom>
          <a:noFill/>
        </p:spPr>
        <p:txBody>
          <a:bodyPr wrap="square" rtlCol="0">
            <a:spAutoFit/>
          </a:bodyPr>
          <a:lstStyle/>
          <a:p>
            <a:pPr marL="285750" indent="-285750">
              <a:buFont typeface="Wingdings" panose="05000000000000000000" pitchFamily="2" charset="2"/>
              <a:buChar char="Ø"/>
            </a:pPr>
            <a:r>
              <a:rPr lang="en-US" altLang="zh-CN" sz="1400" dirty="0">
                <a:ea typeface="微软雅黑" panose="020B0503020204020204" pitchFamily="34" charset="-122"/>
                <a:cs typeface="+mn-lt"/>
              </a:rPr>
              <a:t>New deep network structure based on the </a:t>
            </a:r>
            <a:r>
              <a:rPr lang="en-US" altLang="zh-CN" sz="1400" b="1" dirty="0">
                <a:ea typeface="微软雅黑" panose="020B0503020204020204" pitchFamily="34" charset="-122"/>
                <a:cs typeface="+mn-lt"/>
              </a:rPr>
              <a:t>ARVTD</a:t>
            </a:r>
            <a:r>
              <a:rPr lang="en-US" altLang="zh-CN" sz="1400" dirty="0">
                <a:ea typeface="微软雅黑" panose="020B0503020204020204" pitchFamily="34" charset="-122"/>
                <a:cs typeface="+mn-lt"/>
              </a:rPr>
              <a:t>.</a:t>
            </a:r>
          </a:p>
          <a:p>
            <a:pPr marL="285750" indent="-285750">
              <a:buFont typeface="Wingdings" panose="05000000000000000000" pitchFamily="2" charset="2"/>
              <a:buChar char="Ø"/>
            </a:pPr>
            <a:r>
              <a:rPr lang="en-US" altLang="zh-CN" sz="1400" dirty="0">
                <a:ea typeface="微软雅黑" panose="020B0503020204020204" pitchFamily="34" charset="-122"/>
                <a:cs typeface="+mn-lt"/>
              </a:rPr>
              <a:t>Adopts </a:t>
            </a:r>
            <a:r>
              <a:rPr lang="en-US" altLang="zh-CN" sz="1400" b="1" dirty="0">
                <a:ea typeface="微软雅黑" panose="020B0503020204020204" pitchFamily="34" charset="-122"/>
                <a:cs typeface="+mn-lt"/>
              </a:rPr>
              <a:t>9 hidden layers </a:t>
            </a:r>
            <a:r>
              <a:rPr lang="en-US" altLang="zh-CN" sz="1400" dirty="0">
                <a:ea typeface="微软雅黑" panose="020B0503020204020204" pitchFamily="34" charset="-122"/>
                <a:cs typeface="+mn-lt"/>
              </a:rPr>
              <a:t>where each contains </a:t>
            </a:r>
            <a:r>
              <a:rPr lang="en-US" altLang="zh-CN" sz="1400" b="1" dirty="0">
                <a:ea typeface="微软雅黑" panose="020B0503020204020204" pitchFamily="34" charset="-122"/>
                <a:cs typeface="+mn-lt"/>
              </a:rPr>
              <a:t>10 neurons</a:t>
            </a:r>
            <a:r>
              <a:rPr lang="en-US" altLang="zh-CN" sz="1400" dirty="0">
                <a:ea typeface="微软雅黑" panose="020B0503020204020204" pitchFamily="34" charset="-122"/>
                <a:cs typeface="+mn-lt"/>
              </a:rPr>
              <a:t>.</a:t>
            </a:r>
            <a:endParaRPr lang="en-US" altLang="zh-CN" sz="1400" b="1" dirty="0">
              <a:ea typeface="微软雅黑" panose="020B0503020204020204" pitchFamily="34" charset="-122"/>
              <a:cs typeface="+mn-lt"/>
            </a:endParaRPr>
          </a:p>
          <a:p>
            <a:pPr marL="285750" indent="-285750">
              <a:buFont typeface="Wingdings" panose="05000000000000000000" pitchFamily="2" charset="2"/>
              <a:buChar char="Ø"/>
            </a:pPr>
            <a:r>
              <a:rPr lang="en-US" altLang="zh-CN" sz="1400" b="1" dirty="0"/>
              <a:t>Delay tap (m) </a:t>
            </a:r>
            <a:r>
              <a:rPr lang="en-US" altLang="zh-CN" sz="1400" dirty="0"/>
              <a:t>and </a:t>
            </a:r>
            <a:r>
              <a:rPr lang="en-US" altLang="zh-CN" sz="1400" b="1" dirty="0"/>
              <a:t>nonlinear order (k) </a:t>
            </a:r>
            <a:r>
              <a:rPr lang="en-US" altLang="zh-CN" sz="1400" dirty="0"/>
              <a:t>are set to 2 and 4.</a:t>
            </a:r>
            <a:endParaRPr lang="en-US" altLang="zh-CN" sz="1400" dirty="0">
              <a:ea typeface="微软雅黑" panose="020B0503020204020204" pitchFamily="34" charset="-122"/>
              <a:cs typeface="+mn-lt"/>
            </a:endParaRPr>
          </a:p>
        </p:txBody>
      </p:sp>
      <p:sp>
        <p:nvSpPr>
          <p:cNvPr id="15" name="文本框 14">
            <a:extLst>
              <a:ext uri="{FF2B5EF4-FFF2-40B4-BE49-F238E27FC236}">
                <a16:creationId xmlns:a16="http://schemas.microsoft.com/office/drawing/2014/main" id="{CDB89128-A782-4282-B61E-65D5D5F59485}"/>
              </a:ext>
            </a:extLst>
          </p:cNvPr>
          <p:cNvSpPr txBox="1"/>
          <p:nvPr/>
        </p:nvSpPr>
        <p:spPr>
          <a:xfrm>
            <a:off x="4682807" y="3198011"/>
            <a:ext cx="4461193" cy="1169551"/>
          </a:xfrm>
          <a:prstGeom prst="rect">
            <a:avLst/>
          </a:prstGeom>
          <a:noFill/>
        </p:spPr>
        <p:txBody>
          <a:bodyPr wrap="square" rtlCol="0">
            <a:spAutoFit/>
          </a:bodyPr>
          <a:lstStyle/>
          <a:p>
            <a:r>
              <a:rPr lang="en-US" altLang="zh-CN" sz="1400" dirty="0">
                <a:ea typeface="微软雅黑" panose="020B0503020204020204" pitchFamily="34" charset="-122"/>
                <a:cs typeface="+mn-lt"/>
              </a:rPr>
              <a:t>To speed up the convergence of DNN and enhance the modeling accuracy, we utilize </a:t>
            </a:r>
            <a:r>
              <a:rPr lang="en-US" altLang="zh-CN" sz="1400" b="1" dirty="0"/>
              <a:t>exponential linear unit (ELU) </a:t>
            </a:r>
            <a:r>
              <a:rPr lang="en-US" altLang="zh-CN" sz="1400" dirty="0"/>
              <a:t>instead of Sigmoid/</a:t>
            </a:r>
            <a:r>
              <a:rPr lang="en-US" altLang="zh-CN" sz="1400" dirty="0" err="1"/>
              <a:t>ReLU</a:t>
            </a:r>
            <a:r>
              <a:rPr lang="en-US" altLang="zh-CN" sz="1400" dirty="0">
                <a:ea typeface="微软雅黑" panose="020B0503020204020204" pitchFamily="34" charset="-122"/>
                <a:cs typeface="+mn-lt"/>
              </a:rPr>
              <a:t> in this paper, which </a:t>
            </a:r>
            <a:r>
              <a:rPr lang="en-US" altLang="zh-CN" sz="1400" dirty="0"/>
              <a:t>can avoid the gradient vanishing problem and </a:t>
            </a:r>
            <a:r>
              <a:rPr lang="en-US" altLang="zh-CN" sz="1400" dirty="0" err="1"/>
              <a:t>ReLU</a:t>
            </a:r>
            <a:r>
              <a:rPr lang="en-US" altLang="zh-CN" sz="1400" dirty="0"/>
              <a:t> inactive problem. [4][5] </a:t>
            </a:r>
            <a:endParaRPr lang="en-US" altLang="zh-CN" sz="1400" dirty="0">
              <a:ea typeface="微软雅黑" panose="020B0503020204020204" pitchFamily="34" charset="-122"/>
              <a:cs typeface="+mn-lt"/>
            </a:endParaRPr>
          </a:p>
        </p:txBody>
      </p:sp>
      <p:sp>
        <p:nvSpPr>
          <p:cNvPr id="17" name="文本框 16">
            <a:extLst>
              <a:ext uri="{FF2B5EF4-FFF2-40B4-BE49-F238E27FC236}">
                <a16:creationId xmlns:a16="http://schemas.microsoft.com/office/drawing/2014/main" id="{DF690CD8-249B-49F2-8643-78806ED0EBF5}"/>
              </a:ext>
            </a:extLst>
          </p:cNvPr>
          <p:cNvSpPr txBox="1"/>
          <p:nvPr/>
        </p:nvSpPr>
        <p:spPr>
          <a:xfrm>
            <a:off x="1910471" y="4485189"/>
            <a:ext cx="7236297" cy="477054"/>
          </a:xfrm>
          <a:prstGeom prst="rect">
            <a:avLst/>
          </a:prstGeom>
          <a:noFill/>
        </p:spPr>
        <p:txBody>
          <a:bodyPr wrap="square" rtlCol="0">
            <a:spAutoFit/>
          </a:bodyPr>
          <a:lstStyle/>
          <a:p>
            <a:r>
              <a:rPr lang="en-US" altLang="zh-CN" sz="800" dirty="0">
                <a:effectLst/>
                <a:latin typeface="Times New Roman" panose="02020603050405020304" pitchFamily="18" charset="0"/>
                <a:ea typeface="宋体" panose="02010600030101010101" pitchFamily="2" charset="-122"/>
                <a:cs typeface="Times New Roman" panose="02020603050405020304" pitchFamily="18" charset="0"/>
              </a:rPr>
              <a:t>[4] R. </a:t>
            </a:r>
            <a:r>
              <a:rPr lang="en-US" altLang="zh-CN" sz="800" dirty="0" err="1">
                <a:effectLst/>
                <a:latin typeface="Times New Roman" panose="02020603050405020304" pitchFamily="18" charset="0"/>
                <a:ea typeface="宋体" panose="02010600030101010101" pitchFamily="2" charset="-122"/>
                <a:cs typeface="Times New Roman" panose="02020603050405020304" pitchFamily="18" charset="0"/>
              </a:rPr>
              <a:t>Hongyo</a:t>
            </a:r>
            <a:r>
              <a:rPr lang="en-US" altLang="zh-CN" sz="800" dirty="0">
                <a:effectLst/>
                <a:latin typeface="Times New Roman" panose="02020603050405020304" pitchFamily="18" charset="0"/>
                <a:ea typeface="宋体" panose="02010600030101010101" pitchFamily="2" charset="-122"/>
                <a:cs typeface="Times New Roman" panose="02020603050405020304" pitchFamily="18" charset="0"/>
              </a:rPr>
              <a:t>, Y. </a:t>
            </a:r>
            <a:r>
              <a:rPr lang="en-US" altLang="zh-CN" sz="800" dirty="0" err="1">
                <a:effectLst/>
                <a:latin typeface="Times New Roman" panose="02020603050405020304" pitchFamily="18" charset="0"/>
                <a:ea typeface="宋体" panose="02010600030101010101" pitchFamily="2" charset="-122"/>
                <a:cs typeface="Times New Roman" panose="02020603050405020304" pitchFamily="18" charset="0"/>
              </a:rPr>
              <a:t>Egashira</a:t>
            </a:r>
            <a:r>
              <a:rPr lang="en-US" altLang="zh-CN" sz="800" dirty="0">
                <a:effectLst/>
                <a:latin typeface="Times New Roman" panose="02020603050405020304" pitchFamily="18" charset="0"/>
                <a:ea typeface="宋体" panose="02010600030101010101" pitchFamily="2" charset="-122"/>
                <a:cs typeface="Times New Roman" panose="02020603050405020304" pitchFamily="18" charset="0"/>
              </a:rPr>
              <a:t> and K. Yamaguchi, "Deep Neural Network Based </a:t>
            </a:r>
            <a:r>
              <a:rPr lang="en-US" altLang="zh-CN" sz="800" dirty="0" err="1">
                <a:effectLst/>
                <a:latin typeface="Times New Roman" panose="02020603050405020304" pitchFamily="18" charset="0"/>
                <a:ea typeface="宋体" panose="02010600030101010101" pitchFamily="2" charset="-122"/>
                <a:cs typeface="Times New Roman" panose="02020603050405020304" pitchFamily="18" charset="0"/>
              </a:rPr>
              <a:t>Predistorter</a:t>
            </a:r>
            <a:r>
              <a:rPr lang="en-US" altLang="zh-CN" sz="800" dirty="0">
                <a:effectLst/>
                <a:latin typeface="Times New Roman" panose="02020603050405020304" pitchFamily="18" charset="0"/>
                <a:ea typeface="宋体" panose="02010600030101010101" pitchFamily="2" charset="-122"/>
                <a:cs typeface="Times New Roman" panose="02020603050405020304" pitchFamily="18" charset="0"/>
              </a:rPr>
              <a:t> with </a:t>
            </a:r>
            <a:r>
              <a:rPr lang="en-US" altLang="zh-CN" sz="800" dirty="0" err="1">
                <a:effectLst/>
                <a:latin typeface="Times New Roman" panose="02020603050405020304" pitchFamily="18" charset="0"/>
                <a:ea typeface="宋体" panose="02010600030101010101" pitchFamily="2" charset="-122"/>
                <a:cs typeface="Times New Roman" panose="02020603050405020304" pitchFamily="18" charset="0"/>
              </a:rPr>
              <a:t>ReLU</a:t>
            </a:r>
            <a:r>
              <a:rPr lang="en-US" altLang="zh-CN" sz="800" dirty="0">
                <a:effectLst/>
                <a:latin typeface="Times New Roman" panose="02020603050405020304" pitchFamily="18" charset="0"/>
                <a:ea typeface="宋体" panose="02010600030101010101" pitchFamily="2" charset="-122"/>
                <a:cs typeface="Times New Roman" panose="02020603050405020304" pitchFamily="18" charset="0"/>
              </a:rPr>
              <a:t> Activation for Doherty Power Amplifiers," </a:t>
            </a:r>
            <a:r>
              <a:rPr lang="en-US" altLang="zh-CN" sz="800" i="1" dirty="0">
                <a:effectLst/>
                <a:latin typeface="Times New Roman" panose="02020603050405020304" pitchFamily="18" charset="0"/>
                <a:ea typeface="宋体" panose="02010600030101010101" pitchFamily="2" charset="-122"/>
                <a:cs typeface="Times New Roman" panose="02020603050405020304" pitchFamily="18" charset="0"/>
              </a:rPr>
              <a:t>2018 Asia-Pacific Microwave Conference (APMC)</a:t>
            </a:r>
            <a:r>
              <a:rPr lang="en-US" altLang="zh-CN" sz="800" dirty="0">
                <a:effectLst/>
                <a:latin typeface="Times New Roman" panose="02020603050405020304" pitchFamily="18" charset="0"/>
                <a:ea typeface="宋体" panose="02010600030101010101" pitchFamily="2" charset="-122"/>
                <a:cs typeface="Times New Roman" panose="02020603050405020304" pitchFamily="18" charset="0"/>
              </a:rPr>
              <a:t>, Kyoto, Japan, 2018, pp. 959-961.</a:t>
            </a:r>
          </a:p>
          <a:p>
            <a:r>
              <a:rPr lang="en-US" altLang="zh-CN" sz="800" dirty="0">
                <a:effectLst/>
                <a:latin typeface="Times New Roman" panose="02020603050405020304" pitchFamily="18" charset="0"/>
                <a:ea typeface="宋体" panose="02010600030101010101" pitchFamily="2" charset="-122"/>
                <a:cs typeface="Times New Roman" panose="02020603050405020304" pitchFamily="18" charset="0"/>
              </a:rPr>
              <a:t>[5] Lu, Lu, et al. "Dying </a:t>
            </a:r>
            <a:r>
              <a:rPr lang="en-US" altLang="zh-CN" sz="800" dirty="0" err="1">
                <a:effectLst/>
                <a:latin typeface="Times New Roman" panose="02020603050405020304" pitchFamily="18" charset="0"/>
                <a:ea typeface="宋体" panose="02010600030101010101" pitchFamily="2" charset="-122"/>
                <a:cs typeface="Times New Roman" panose="02020603050405020304" pitchFamily="18" charset="0"/>
              </a:rPr>
              <a:t>relu</a:t>
            </a:r>
            <a:r>
              <a:rPr lang="en-US" altLang="zh-CN" sz="800" dirty="0">
                <a:effectLst/>
                <a:latin typeface="Times New Roman" panose="02020603050405020304" pitchFamily="18" charset="0"/>
                <a:ea typeface="宋体" panose="02010600030101010101" pitchFamily="2" charset="-122"/>
                <a:cs typeface="Times New Roman" panose="02020603050405020304" pitchFamily="18" charset="0"/>
              </a:rPr>
              <a:t> and initialization: Theory and numerical examples." </a:t>
            </a:r>
            <a:r>
              <a:rPr lang="en-US" altLang="zh-CN" sz="800" i="1" dirty="0" err="1">
                <a:effectLst/>
                <a:latin typeface="Times New Roman" panose="02020603050405020304" pitchFamily="18" charset="0"/>
                <a:ea typeface="宋体" panose="02010600030101010101" pitchFamily="2" charset="-122"/>
                <a:cs typeface="Times New Roman" panose="02020603050405020304" pitchFamily="18" charset="0"/>
              </a:rPr>
              <a:t>arXiv</a:t>
            </a:r>
            <a:r>
              <a:rPr lang="en-US" altLang="zh-CN" sz="800" i="1" dirty="0">
                <a:effectLst/>
                <a:latin typeface="Times New Roman" panose="02020603050405020304" pitchFamily="18" charset="0"/>
                <a:ea typeface="宋体" panose="02010600030101010101" pitchFamily="2" charset="-122"/>
                <a:cs typeface="Times New Roman" panose="02020603050405020304" pitchFamily="18" charset="0"/>
              </a:rPr>
              <a:t> preprint arXiv:1903.06733 </a:t>
            </a:r>
            <a:r>
              <a:rPr lang="en-US" altLang="zh-CN" sz="800" dirty="0">
                <a:effectLst/>
                <a:latin typeface="Times New Roman" panose="02020603050405020304" pitchFamily="18" charset="0"/>
                <a:ea typeface="宋体" panose="02010600030101010101" pitchFamily="2" charset="-122"/>
                <a:cs typeface="Times New Roman" panose="02020603050405020304" pitchFamily="18" charset="0"/>
              </a:rPr>
              <a:t>(2019).</a:t>
            </a:r>
          </a:p>
        </p:txBody>
      </p:sp>
      <p:sp>
        <p:nvSpPr>
          <p:cNvPr id="2" name="矩形 1">
            <a:extLst>
              <a:ext uri="{FF2B5EF4-FFF2-40B4-BE49-F238E27FC236}">
                <a16:creationId xmlns:a16="http://schemas.microsoft.com/office/drawing/2014/main" id="{09CB8497-8511-B2F7-8644-72A4439346D6}"/>
              </a:ext>
            </a:extLst>
          </p:cNvPr>
          <p:cNvSpPr/>
          <p:nvPr/>
        </p:nvSpPr>
        <p:spPr>
          <a:xfrm flipH="1">
            <a:off x="765192" y="2523540"/>
            <a:ext cx="206408" cy="260134"/>
          </a:xfrm>
          <a:prstGeom prst="rect">
            <a:avLst/>
          </a:prstGeom>
          <a:noFill/>
          <a:ln w="190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矩形 3">
            <a:extLst>
              <a:ext uri="{FF2B5EF4-FFF2-40B4-BE49-F238E27FC236}">
                <a16:creationId xmlns:a16="http://schemas.microsoft.com/office/drawing/2014/main" id="{B0B9A967-3AD7-60CC-DC5B-7FC961331F46}"/>
              </a:ext>
            </a:extLst>
          </p:cNvPr>
          <p:cNvSpPr/>
          <p:nvPr/>
        </p:nvSpPr>
        <p:spPr>
          <a:xfrm flipH="1">
            <a:off x="549167" y="1635646"/>
            <a:ext cx="216025" cy="810792"/>
          </a:xfrm>
          <a:prstGeom prst="rect">
            <a:avLst/>
          </a:prstGeom>
          <a:noFill/>
          <a:ln w="190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FF0000"/>
              </a:solidFill>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fill="hold"/>
                                        <p:tgtEl>
                                          <p:spTgt spid="4"/>
                                        </p:tgtEl>
                                        <p:attrNameLst>
                                          <p:attrName>ppt_x</p:attrName>
                                        </p:attrNameLst>
                                      </p:cBhvr>
                                      <p:tavLst>
                                        <p:tav tm="0">
                                          <p:val>
                                            <p:strVal val="#ppt_x"/>
                                          </p:val>
                                        </p:tav>
                                        <p:tav tm="100000">
                                          <p:val>
                                            <p:strVal val="#ppt_x"/>
                                          </p:val>
                                        </p:tav>
                                      </p:tavLst>
                                    </p:anim>
                                    <p:anim calcmode="lin" valueType="num">
                                      <p:cBhvr additive="base">
                                        <p:cTn id="8" dur="500" fill="hold"/>
                                        <p:tgtEl>
                                          <p:spTgt spid="4"/>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2"/>
                                        </p:tgtEl>
                                        <p:attrNameLst>
                                          <p:attrName>style.visibility</p:attrName>
                                        </p:attrNameLst>
                                      </p:cBhvr>
                                      <p:to>
                                        <p:strVal val="visible"/>
                                      </p:to>
                                    </p:set>
                                    <p:anim calcmode="lin" valueType="num">
                                      <p:cBhvr additive="base">
                                        <p:cTn id="11" dur="500" fill="hold"/>
                                        <p:tgtEl>
                                          <p:spTgt spid="2"/>
                                        </p:tgtEl>
                                        <p:attrNameLst>
                                          <p:attrName>ppt_x</p:attrName>
                                        </p:attrNameLst>
                                      </p:cBhvr>
                                      <p:tavLst>
                                        <p:tav tm="0">
                                          <p:val>
                                            <p:strVal val="#ppt_x"/>
                                          </p:val>
                                        </p:tav>
                                        <p:tav tm="100000">
                                          <p:val>
                                            <p:strVal val="#ppt_x"/>
                                          </p:val>
                                        </p:tav>
                                      </p:tavLst>
                                    </p:anim>
                                    <p:anim calcmode="lin" valueType="num">
                                      <p:cBhvr additive="base">
                                        <p:cTn id="12" dur="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16" presetClass="entr" presetSubtype="21" fill="hold" grpId="0" nodeType="clickEffect">
                                  <p:stCondLst>
                                    <p:cond delay="0"/>
                                  </p:stCondLst>
                                  <p:childTnLst>
                                    <p:set>
                                      <p:cBhvr>
                                        <p:cTn id="16" dur="1" fill="hold">
                                          <p:stCondLst>
                                            <p:cond delay="0"/>
                                          </p:stCondLst>
                                        </p:cTn>
                                        <p:tgtEl>
                                          <p:spTgt spid="9"/>
                                        </p:tgtEl>
                                        <p:attrNameLst>
                                          <p:attrName>style.visibility</p:attrName>
                                        </p:attrNameLst>
                                      </p:cBhvr>
                                      <p:to>
                                        <p:strVal val="visible"/>
                                      </p:to>
                                    </p:set>
                                    <p:animEffect transition="in" filter="barn(inVertical)">
                                      <p:cBhvr>
                                        <p:cTn id="17" dur="500"/>
                                        <p:tgtEl>
                                          <p:spTgt spid="9"/>
                                        </p:tgtEl>
                                      </p:cBhvr>
                                    </p:animEffect>
                                  </p:childTnLst>
                                </p:cTn>
                              </p:par>
                              <p:par>
                                <p:cTn id="18" presetID="16" presetClass="entr" presetSubtype="21" fill="hold" nodeType="withEffect">
                                  <p:stCondLst>
                                    <p:cond delay="0"/>
                                  </p:stCondLst>
                                  <p:childTnLst>
                                    <p:set>
                                      <p:cBhvr>
                                        <p:cTn id="19" dur="1" fill="hold">
                                          <p:stCondLst>
                                            <p:cond delay="0"/>
                                          </p:stCondLst>
                                        </p:cTn>
                                        <p:tgtEl>
                                          <p:spTgt spid="10"/>
                                        </p:tgtEl>
                                        <p:attrNameLst>
                                          <p:attrName>style.visibility</p:attrName>
                                        </p:attrNameLst>
                                      </p:cBhvr>
                                      <p:to>
                                        <p:strVal val="visible"/>
                                      </p:to>
                                    </p:set>
                                    <p:animEffect transition="in" filter="barn(inVertical)">
                                      <p:cBhvr>
                                        <p:cTn id="20" dur="500"/>
                                        <p:tgtEl>
                                          <p:spTgt spid="10"/>
                                        </p:tgtEl>
                                      </p:cBhvr>
                                    </p:animEffect>
                                  </p:childTnLst>
                                </p:cTn>
                              </p:par>
                              <p:par>
                                <p:cTn id="21" presetID="16" presetClass="entr" presetSubtype="21" fill="hold" nodeType="withEffect">
                                  <p:stCondLst>
                                    <p:cond delay="0"/>
                                  </p:stCondLst>
                                  <p:childTnLst>
                                    <p:set>
                                      <p:cBhvr>
                                        <p:cTn id="22" dur="1" fill="hold">
                                          <p:stCondLst>
                                            <p:cond delay="0"/>
                                          </p:stCondLst>
                                        </p:cTn>
                                        <p:tgtEl>
                                          <p:spTgt spid="3"/>
                                        </p:tgtEl>
                                        <p:attrNameLst>
                                          <p:attrName>style.visibility</p:attrName>
                                        </p:attrNameLst>
                                      </p:cBhvr>
                                      <p:to>
                                        <p:strVal val="visible"/>
                                      </p:to>
                                    </p:set>
                                    <p:animEffect transition="in" filter="barn(inVertical)">
                                      <p:cBhvr>
                                        <p:cTn id="23" dur="500"/>
                                        <p:tgtEl>
                                          <p:spTgt spid="3"/>
                                        </p:tgtEl>
                                      </p:cBhvr>
                                    </p:animEffect>
                                  </p:childTnLst>
                                </p:cTn>
                              </p:par>
                              <p:par>
                                <p:cTn id="24" presetID="16" presetClass="entr" presetSubtype="21" fill="hold" nodeType="withEffect">
                                  <p:stCondLst>
                                    <p:cond delay="0"/>
                                  </p:stCondLst>
                                  <p:childTnLst>
                                    <p:set>
                                      <p:cBhvr>
                                        <p:cTn id="25" dur="1" fill="hold">
                                          <p:stCondLst>
                                            <p:cond delay="0"/>
                                          </p:stCondLst>
                                        </p:cTn>
                                        <p:tgtEl>
                                          <p:spTgt spid="8"/>
                                        </p:tgtEl>
                                        <p:attrNameLst>
                                          <p:attrName>style.visibility</p:attrName>
                                        </p:attrNameLst>
                                      </p:cBhvr>
                                      <p:to>
                                        <p:strVal val="visible"/>
                                      </p:to>
                                    </p:set>
                                    <p:animEffect transition="in" filter="barn(inVertical)">
                                      <p:cBhvr>
                                        <p:cTn id="26" dur="500"/>
                                        <p:tgtEl>
                                          <p:spTgt spid="8"/>
                                        </p:tgtEl>
                                      </p:cBhvr>
                                    </p:animEffect>
                                  </p:childTnLst>
                                </p:cTn>
                              </p:par>
                              <p:par>
                                <p:cTn id="27" presetID="16" presetClass="entr" presetSubtype="21" fill="hold" grpId="0" nodeType="withEffect">
                                  <p:stCondLst>
                                    <p:cond delay="0"/>
                                  </p:stCondLst>
                                  <p:childTnLst>
                                    <p:set>
                                      <p:cBhvr>
                                        <p:cTn id="28" dur="1" fill="hold">
                                          <p:stCondLst>
                                            <p:cond delay="0"/>
                                          </p:stCondLst>
                                        </p:cTn>
                                        <p:tgtEl>
                                          <p:spTgt spid="13"/>
                                        </p:tgtEl>
                                        <p:attrNameLst>
                                          <p:attrName>style.visibility</p:attrName>
                                        </p:attrNameLst>
                                      </p:cBhvr>
                                      <p:to>
                                        <p:strVal val="visible"/>
                                      </p:to>
                                    </p:set>
                                    <p:animEffect transition="in" filter="barn(inVertical)">
                                      <p:cBhvr>
                                        <p:cTn id="29"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3" grpId="0"/>
      <p:bldP spid="2" grpId="0" animBg="1"/>
      <p:bldP spid="4"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标题 5"/>
          <p:cNvSpPr>
            <a:spLocks noGrp="1"/>
          </p:cNvSpPr>
          <p:nvPr>
            <p:ph type="title"/>
            <p:custDataLst>
              <p:tags r:id="rId1"/>
            </p:custDataLst>
          </p:nvPr>
        </p:nvSpPr>
        <p:spPr>
          <a:xfrm>
            <a:off x="850265" y="241935"/>
            <a:ext cx="7665085" cy="593725"/>
          </a:xfrm>
        </p:spPr>
        <p:txBody>
          <a:bodyPr/>
          <a:lstStyle/>
          <a:p>
            <a:r>
              <a:rPr lang="en-US" altLang="zh-CN" dirty="0">
                <a:sym typeface="+mn-ea"/>
              </a:rPr>
              <a:t>2. The proposed DPD</a:t>
            </a:r>
            <a:endParaRPr lang="zh-CN" altLang="en-US" dirty="0">
              <a:sym typeface="+mn-ea"/>
            </a:endParaRPr>
          </a:p>
        </p:txBody>
      </p:sp>
      <p:sp>
        <p:nvSpPr>
          <p:cNvPr id="12" name="文本框 11">
            <a:extLst>
              <a:ext uri="{FF2B5EF4-FFF2-40B4-BE49-F238E27FC236}">
                <a16:creationId xmlns:a16="http://schemas.microsoft.com/office/drawing/2014/main" id="{E2A235DA-5B5C-42E9-90B3-D5207FEACDAC}"/>
              </a:ext>
            </a:extLst>
          </p:cNvPr>
          <p:cNvSpPr txBox="1"/>
          <p:nvPr/>
        </p:nvSpPr>
        <p:spPr>
          <a:xfrm>
            <a:off x="0" y="2353219"/>
            <a:ext cx="4461193" cy="230832"/>
          </a:xfrm>
          <a:prstGeom prst="rect">
            <a:avLst/>
          </a:prstGeom>
          <a:noFill/>
        </p:spPr>
        <p:txBody>
          <a:bodyPr wrap="square" rtlCol="0" anchor="t">
            <a:spAutoFit/>
          </a:bodyPr>
          <a:lstStyle/>
          <a:p>
            <a:pPr algn="ctr"/>
            <a:r>
              <a:rPr lang="zh-CN" altLang="en-US" sz="900" dirty="0"/>
              <a:t> </a:t>
            </a:r>
            <a:r>
              <a:rPr lang="en-US" altLang="zh-CN" sz="900" dirty="0"/>
              <a:t>Fig. 8. The activation of neural network. Sigmoid (Left), </a:t>
            </a:r>
            <a:r>
              <a:rPr lang="en-US" altLang="zh-CN" sz="900" dirty="0" err="1"/>
              <a:t>ReLU</a:t>
            </a:r>
            <a:r>
              <a:rPr lang="en-US" altLang="zh-CN" sz="900" dirty="0"/>
              <a:t> (Middle) and ELU (Right).</a:t>
            </a:r>
          </a:p>
        </p:txBody>
      </p:sp>
      <p:sp>
        <p:nvSpPr>
          <p:cNvPr id="14" name="文本框 13">
            <a:extLst>
              <a:ext uri="{FF2B5EF4-FFF2-40B4-BE49-F238E27FC236}">
                <a16:creationId xmlns:a16="http://schemas.microsoft.com/office/drawing/2014/main" id="{8CD8ACCF-B285-4AEE-8A9B-CD98C5787909}"/>
              </a:ext>
            </a:extLst>
          </p:cNvPr>
          <p:cNvSpPr txBox="1"/>
          <p:nvPr/>
        </p:nvSpPr>
        <p:spPr>
          <a:xfrm>
            <a:off x="5857671" y="824740"/>
            <a:ext cx="3265261" cy="1384995"/>
          </a:xfrm>
          <a:prstGeom prst="rect">
            <a:avLst/>
          </a:prstGeom>
          <a:noFill/>
        </p:spPr>
        <p:txBody>
          <a:bodyPr wrap="square" rtlCol="0">
            <a:spAutoFit/>
          </a:bodyPr>
          <a:lstStyle/>
          <a:p>
            <a:pPr marL="285750" indent="-285750">
              <a:buFont typeface="Wingdings" panose="05000000000000000000" pitchFamily="2" charset="2"/>
              <a:buChar char="Ø"/>
            </a:pPr>
            <a:r>
              <a:rPr lang="en-US" altLang="zh-CN" sz="1400" dirty="0">
                <a:ea typeface="微软雅黑" panose="020B0503020204020204" pitchFamily="34" charset="-122"/>
                <a:cs typeface="+mn-lt"/>
              </a:rPr>
              <a:t>The derivative of activation is important for the convergence speed and accuracy of deep neural network.</a:t>
            </a:r>
          </a:p>
          <a:p>
            <a:pPr marL="285750" indent="-285750">
              <a:buFont typeface="Wingdings" panose="05000000000000000000" pitchFamily="2" charset="2"/>
              <a:buChar char="Ø"/>
            </a:pPr>
            <a:r>
              <a:rPr lang="en-US" altLang="zh-CN" sz="1400" dirty="0">
                <a:ea typeface="微软雅黑" panose="020B0503020204020204" pitchFamily="34" charset="-122"/>
                <a:cs typeface="+mn-lt"/>
              </a:rPr>
              <a:t>Some problems can be avoided by using ELU in deep neural network.</a:t>
            </a:r>
            <a:r>
              <a:rPr lang="en-US" altLang="zh-CN" sz="1400" dirty="0"/>
              <a:t>[4][5] </a:t>
            </a:r>
            <a:endParaRPr lang="en-US" altLang="zh-CN" sz="1400" dirty="0">
              <a:ea typeface="微软雅黑" panose="020B0503020204020204" pitchFamily="34" charset="-122"/>
              <a:cs typeface="+mn-lt"/>
            </a:endParaRPr>
          </a:p>
        </p:txBody>
      </p:sp>
      <p:pic>
        <p:nvPicPr>
          <p:cNvPr id="4" name="图片 3">
            <a:extLst>
              <a:ext uri="{FF2B5EF4-FFF2-40B4-BE49-F238E27FC236}">
                <a16:creationId xmlns:a16="http://schemas.microsoft.com/office/drawing/2014/main" id="{CA289501-F7B0-4D9F-8A1A-B2626FE4F7DA}"/>
              </a:ext>
            </a:extLst>
          </p:cNvPr>
          <p:cNvPicPr>
            <a:picLocks noChangeAspect="1"/>
          </p:cNvPicPr>
          <p:nvPr/>
        </p:nvPicPr>
        <p:blipFill>
          <a:blip r:embed="rId4"/>
          <a:stretch>
            <a:fillRect/>
          </a:stretch>
        </p:blipFill>
        <p:spPr>
          <a:xfrm>
            <a:off x="107504" y="891954"/>
            <a:ext cx="1816267" cy="1454657"/>
          </a:xfrm>
          <a:prstGeom prst="rect">
            <a:avLst/>
          </a:prstGeom>
        </p:spPr>
      </p:pic>
      <p:pic>
        <p:nvPicPr>
          <p:cNvPr id="7" name="图片 6">
            <a:extLst>
              <a:ext uri="{FF2B5EF4-FFF2-40B4-BE49-F238E27FC236}">
                <a16:creationId xmlns:a16="http://schemas.microsoft.com/office/drawing/2014/main" id="{E122CE5E-10E7-4030-8C58-897BD4DA07CE}"/>
              </a:ext>
            </a:extLst>
          </p:cNvPr>
          <p:cNvPicPr>
            <a:picLocks noChangeAspect="1"/>
          </p:cNvPicPr>
          <p:nvPr/>
        </p:nvPicPr>
        <p:blipFill>
          <a:blip r:embed="rId5"/>
          <a:stretch>
            <a:fillRect/>
          </a:stretch>
        </p:blipFill>
        <p:spPr>
          <a:xfrm>
            <a:off x="2030910" y="952808"/>
            <a:ext cx="1810796" cy="1332947"/>
          </a:xfrm>
          <a:prstGeom prst="rect">
            <a:avLst/>
          </a:prstGeom>
        </p:spPr>
      </p:pic>
      <p:pic>
        <p:nvPicPr>
          <p:cNvPr id="11" name="图片 10">
            <a:extLst>
              <a:ext uri="{FF2B5EF4-FFF2-40B4-BE49-F238E27FC236}">
                <a16:creationId xmlns:a16="http://schemas.microsoft.com/office/drawing/2014/main" id="{4A9BFC39-7AB2-4556-A683-949E376BC11A}"/>
              </a:ext>
            </a:extLst>
          </p:cNvPr>
          <p:cNvPicPr>
            <a:picLocks noChangeAspect="1"/>
          </p:cNvPicPr>
          <p:nvPr/>
        </p:nvPicPr>
        <p:blipFill>
          <a:blip r:embed="rId6"/>
          <a:stretch>
            <a:fillRect/>
          </a:stretch>
        </p:blipFill>
        <p:spPr>
          <a:xfrm>
            <a:off x="3891899" y="828850"/>
            <a:ext cx="1929893" cy="1507207"/>
          </a:xfrm>
          <a:prstGeom prst="rect">
            <a:avLst/>
          </a:prstGeom>
        </p:spPr>
      </p:pic>
      <p:pic>
        <p:nvPicPr>
          <p:cNvPr id="17" name="图片 16">
            <a:extLst>
              <a:ext uri="{FF2B5EF4-FFF2-40B4-BE49-F238E27FC236}">
                <a16:creationId xmlns:a16="http://schemas.microsoft.com/office/drawing/2014/main" id="{1725F129-ED6D-4C73-B8F0-51806F7504DD}"/>
              </a:ext>
            </a:extLst>
          </p:cNvPr>
          <p:cNvPicPr>
            <a:picLocks noChangeAspect="1"/>
          </p:cNvPicPr>
          <p:nvPr/>
        </p:nvPicPr>
        <p:blipFill rotWithShape="1">
          <a:blip r:embed="rId7"/>
          <a:srcRect l="884"/>
          <a:stretch/>
        </p:blipFill>
        <p:spPr>
          <a:xfrm>
            <a:off x="221613" y="2651515"/>
            <a:ext cx="4143255" cy="1656313"/>
          </a:xfrm>
          <a:prstGeom prst="rect">
            <a:avLst/>
          </a:prstGeom>
        </p:spPr>
      </p:pic>
      <p:sp>
        <p:nvSpPr>
          <p:cNvPr id="20" name="文本框 19">
            <a:extLst>
              <a:ext uri="{FF2B5EF4-FFF2-40B4-BE49-F238E27FC236}">
                <a16:creationId xmlns:a16="http://schemas.microsoft.com/office/drawing/2014/main" id="{871E3591-043D-4491-858A-793AAB1618B9}"/>
              </a:ext>
            </a:extLst>
          </p:cNvPr>
          <p:cNvSpPr txBox="1"/>
          <p:nvPr/>
        </p:nvSpPr>
        <p:spPr>
          <a:xfrm>
            <a:off x="110807" y="4251546"/>
            <a:ext cx="4461193" cy="230832"/>
          </a:xfrm>
          <a:prstGeom prst="rect">
            <a:avLst/>
          </a:prstGeom>
          <a:noFill/>
        </p:spPr>
        <p:txBody>
          <a:bodyPr wrap="square" rtlCol="0" anchor="t">
            <a:spAutoFit/>
          </a:bodyPr>
          <a:lstStyle/>
          <a:p>
            <a:pPr algn="ctr"/>
            <a:r>
              <a:rPr lang="zh-CN" altLang="en-US" sz="900" dirty="0"/>
              <a:t> </a:t>
            </a:r>
            <a:r>
              <a:rPr lang="en-US" altLang="zh-CN" sz="900" dirty="0"/>
              <a:t>Fig. 9. Simple representation of gradient descent algorithm in backpropagation process.</a:t>
            </a:r>
          </a:p>
        </p:txBody>
      </p:sp>
      <p:sp>
        <p:nvSpPr>
          <p:cNvPr id="23" name="文本框 22">
            <a:extLst>
              <a:ext uri="{FF2B5EF4-FFF2-40B4-BE49-F238E27FC236}">
                <a16:creationId xmlns:a16="http://schemas.microsoft.com/office/drawing/2014/main" id="{2A5279E3-A76F-48CF-B034-2E0232F7CDD6}"/>
              </a:ext>
            </a:extLst>
          </p:cNvPr>
          <p:cNvSpPr txBox="1"/>
          <p:nvPr/>
        </p:nvSpPr>
        <p:spPr>
          <a:xfrm>
            <a:off x="1931206" y="4518291"/>
            <a:ext cx="7236297" cy="477054"/>
          </a:xfrm>
          <a:prstGeom prst="rect">
            <a:avLst/>
          </a:prstGeom>
          <a:noFill/>
        </p:spPr>
        <p:txBody>
          <a:bodyPr wrap="square" rtlCol="0">
            <a:spAutoFit/>
          </a:bodyPr>
          <a:lstStyle/>
          <a:p>
            <a:r>
              <a:rPr lang="en-US" altLang="zh-CN" sz="800" dirty="0">
                <a:effectLst/>
                <a:latin typeface="Times New Roman" panose="02020603050405020304" pitchFamily="18" charset="0"/>
                <a:ea typeface="宋体" panose="02010600030101010101" pitchFamily="2" charset="-122"/>
                <a:cs typeface="Times New Roman" panose="02020603050405020304" pitchFamily="18" charset="0"/>
              </a:rPr>
              <a:t>[4] R. </a:t>
            </a:r>
            <a:r>
              <a:rPr lang="en-US" altLang="zh-CN" sz="800" dirty="0" err="1">
                <a:effectLst/>
                <a:latin typeface="Times New Roman" panose="02020603050405020304" pitchFamily="18" charset="0"/>
                <a:ea typeface="宋体" panose="02010600030101010101" pitchFamily="2" charset="-122"/>
                <a:cs typeface="Times New Roman" panose="02020603050405020304" pitchFamily="18" charset="0"/>
              </a:rPr>
              <a:t>Hongyo</a:t>
            </a:r>
            <a:r>
              <a:rPr lang="en-US" altLang="zh-CN" sz="800" dirty="0">
                <a:effectLst/>
                <a:latin typeface="Times New Roman" panose="02020603050405020304" pitchFamily="18" charset="0"/>
                <a:ea typeface="宋体" panose="02010600030101010101" pitchFamily="2" charset="-122"/>
                <a:cs typeface="Times New Roman" panose="02020603050405020304" pitchFamily="18" charset="0"/>
              </a:rPr>
              <a:t>, Y. </a:t>
            </a:r>
            <a:r>
              <a:rPr lang="en-US" altLang="zh-CN" sz="800" dirty="0" err="1">
                <a:effectLst/>
                <a:latin typeface="Times New Roman" panose="02020603050405020304" pitchFamily="18" charset="0"/>
                <a:ea typeface="宋体" panose="02010600030101010101" pitchFamily="2" charset="-122"/>
                <a:cs typeface="Times New Roman" panose="02020603050405020304" pitchFamily="18" charset="0"/>
              </a:rPr>
              <a:t>Egashira</a:t>
            </a:r>
            <a:r>
              <a:rPr lang="en-US" altLang="zh-CN" sz="800" dirty="0">
                <a:effectLst/>
                <a:latin typeface="Times New Roman" panose="02020603050405020304" pitchFamily="18" charset="0"/>
                <a:ea typeface="宋体" panose="02010600030101010101" pitchFamily="2" charset="-122"/>
                <a:cs typeface="Times New Roman" panose="02020603050405020304" pitchFamily="18" charset="0"/>
              </a:rPr>
              <a:t> and K. Yamaguchi, "Deep Neural Network Based </a:t>
            </a:r>
            <a:r>
              <a:rPr lang="en-US" altLang="zh-CN" sz="800" dirty="0" err="1">
                <a:effectLst/>
                <a:latin typeface="Times New Roman" panose="02020603050405020304" pitchFamily="18" charset="0"/>
                <a:ea typeface="宋体" panose="02010600030101010101" pitchFamily="2" charset="-122"/>
                <a:cs typeface="Times New Roman" panose="02020603050405020304" pitchFamily="18" charset="0"/>
              </a:rPr>
              <a:t>Predistorter</a:t>
            </a:r>
            <a:r>
              <a:rPr lang="en-US" altLang="zh-CN" sz="800" dirty="0">
                <a:effectLst/>
                <a:latin typeface="Times New Roman" panose="02020603050405020304" pitchFamily="18" charset="0"/>
                <a:ea typeface="宋体" panose="02010600030101010101" pitchFamily="2" charset="-122"/>
                <a:cs typeface="Times New Roman" panose="02020603050405020304" pitchFamily="18" charset="0"/>
              </a:rPr>
              <a:t> with </a:t>
            </a:r>
            <a:r>
              <a:rPr lang="en-US" altLang="zh-CN" sz="800" dirty="0" err="1">
                <a:effectLst/>
                <a:latin typeface="Times New Roman" panose="02020603050405020304" pitchFamily="18" charset="0"/>
                <a:ea typeface="宋体" panose="02010600030101010101" pitchFamily="2" charset="-122"/>
                <a:cs typeface="Times New Roman" panose="02020603050405020304" pitchFamily="18" charset="0"/>
              </a:rPr>
              <a:t>ReLU</a:t>
            </a:r>
            <a:r>
              <a:rPr lang="en-US" altLang="zh-CN" sz="800" dirty="0">
                <a:effectLst/>
                <a:latin typeface="Times New Roman" panose="02020603050405020304" pitchFamily="18" charset="0"/>
                <a:ea typeface="宋体" panose="02010600030101010101" pitchFamily="2" charset="-122"/>
                <a:cs typeface="Times New Roman" panose="02020603050405020304" pitchFamily="18" charset="0"/>
              </a:rPr>
              <a:t> Activation for Doherty Power Amplifiers," </a:t>
            </a:r>
            <a:r>
              <a:rPr lang="en-US" altLang="zh-CN" sz="800" i="1" dirty="0">
                <a:effectLst/>
                <a:latin typeface="Times New Roman" panose="02020603050405020304" pitchFamily="18" charset="0"/>
                <a:ea typeface="宋体" panose="02010600030101010101" pitchFamily="2" charset="-122"/>
                <a:cs typeface="Times New Roman" panose="02020603050405020304" pitchFamily="18" charset="0"/>
              </a:rPr>
              <a:t>2018 Asia-Pacific Microwave Conference (APMC)</a:t>
            </a:r>
            <a:r>
              <a:rPr lang="en-US" altLang="zh-CN" sz="800" dirty="0">
                <a:effectLst/>
                <a:latin typeface="Times New Roman" panose="02020603050405020304" pitchFamily="18" charset="0"/>
                <a:ea typeface="宋体" panose="02010600030101010101" pitchFamily="2" charset="-122"/>
                <a:cs typeface="Times New Roman" panose="02020603050405020304" pitchFamily="18" charset="0"/>
              </a:rPr>
              <a:t>, Kyoto, Japan, 2018, pp. 959-961.</a:t>
            </a:r>
          </a:p>
          <a:p>
            <a:r>
              <a:rPr lang="en-US" altLang="zh-CN" sz="800" dirty="0">
                <a:effectLst/>
                <a:latin typeface="Times New Roman" panose="02020603050405020304" pitchFamily="18" charset="0"/>
                <a:ea typeface="宋体" panose="02010600030101010101" pitchFamily="2" charset="-122"/>
                <a:cs typeface="Times New Roman" panose="02020603050405020304" pitchFamily="18" charset="0"/>
              </a:rPr>
              <a:t>[5] Lu, Lu, et al. "Dying </a:t>
            </a:r>
            <a:r>
              <a:rPr lang="en-US" altLang="zh-CN" sz="800" dirty="0" err="1">
                <a:effectLst/>
                <a:latin typeface="Times New Roman" panose="02020603050405020304" pitchFamily="18" charset="0"/>
                <a:ea typeface="宋体" panose="02010600030101010101" pitchFamily="2" charset="-122"/>
                <a:cs typeface="Times New Roman" panose="02020603050405020304" pitchFamily="18" charset="0"/>
              </a:rPr>
              <a:t>relu</a:t>
            </a:r>
            <a:r>
              <a:rPr lang="en-US" altLang="zh-CN" sz="800" dirty="0">
                <a:effectLst/>
                <a:latin typeface="Times New Roman" panose="02020603050405020304" pitchFamily="18" charset="0"/>
                <a:ea typeface="宋体" panose="02010600030101010101" pitchFamily="2" charset="-122"/>
                <a:cs typeface="Times New Roman" panose="02020603050405020304" pitchFamily="18" charset="0"/>
              </a:rPr>
              <a:t> and initialization: Theory and numerical examples." </a:t>
            </a:r>
            <a:r>
              <a:rPr lang="en-US" altLang="zh-CN" sz="800" i="1" dirty="0" err="1">
                <a:effectLst/>
                <a:latin typeface="Times New Roman" panose="02020603050405020304" pitchFamily="18" charset="0"/>
                <a:ea typeface="宋体" panose="02010600030101010101" pitchFamily="2" charset="-122"/>
                <a:cs typeface="Times New Roman" panose="02020603050405020304" pitchFamily="18" charset="0"/>
              </a:rPr>
              <a:t>arXiv</a:t>
            </a:r>
            <a:r>
              <a:rPr lang="en-US" altLang="zh-CN" sz="800" i="1" dirty="0">
                <a:effectLst/>
                <a:latin typeface="Times New Roman" panose="02020603050405020304" pitchFamily="18" charset="0"/>
                <a:ea typeface="宋体" panose="02010600030101010101" pitchFamily="2" charset="-122"/>
                <a:cs typeface="Times New Roman" panose="02020603050405020304" pitchFamily="18" charset="0"/>
              </a:rPr>
              <a:t> preprint arXiv:1903.06733 </a:t>
            </a:r>
            <a:r>
              <a:rPr lang="en-US" altLang="zh-CN" sz="800" dirty="0">
                <a:effectLst/>
                <a:latin typeface="Times New Roman" panose="02020603050405020304" pitchFamily="18" charset="0"/>
                <a:ea typeface="宋体" panose="02010600030101010101" pitchFamily="2" charset="-122"/>
                <a:cs typeface="Times New Roman" panose="02020603050405020304" pitchFamily="18" charset="0"/>
              </a:rPr>
              <a:t>(2019).</a:t>
            </a:r>
          </a:p>
        </p:txBody>
      </p:sp>
      <p:pic>
        <p:nvPicPr>
          <p:cNvPr id="24" name="图片 23">
            <a:extLst>
              <a:ext uri="{FF2B5EF4-FFF2-40B4-BE49-F238E27FC236}">
                <a16:creationId xmlns:a16="http://schemas.microsoft.com/office/drawing/2014/main" id="{E9F02DA5-2382-4830-88C4-7515CA29CB0B}"/>
              </a:ext>
            </a:extLst>
          </p:cNvPr>
          <p:cNvPicPr>
            <a:picLocks noChangeAspect="1"/>
          </p:cNvPicPr>
          <p:nvPr/>
        </p:nvPicPr>
        <p:blipFill>
          <a:blip r:embed="rId8"/>
          <a:stretch>
            <a:fillRect/>
          </a:stretch>
        </p:blipFill>
        <p:spPr>
          <a:xfrm>
            <a:off x="5220072" y="2346611"/>
            <a:ext cx="3384376" cy="1763580"/>
          </a:xfrm>
          <a:prstGeom prst="rect">
            <a:avLst/>
          </a:prstGeom>
        </p:spPr>
      </p:pic>
      <p:sp>
        <p:nvSpPr>
          <p:cNvPr id="25" name="文本框 24">
            <a:extLst>
              <a:ext uri="{FF2B5EF4-FFF2-40B4-BE49-F238E27FC236}">
                <a16:creationId xmlns:a16="http://schemas.microsoft.com/office/drawing/2014/main" id="{296393DB-4E35-4419-8ACB-D4F760498351}"/>
              </a:ext>
            </a:extLst>
          </p:cNvPr>
          <p:cNvSpPr txBox="1"/>
          <p:nvPr/>
        </p:nvSpPr>
        <p:spPr>
          <a:xfrm>
            <a:off x="4484493" y="4251546"/>
            <a:ext cx="4691829" cy="230832"/>
          </a:xfrm>
          <a:prstGeom prst="rect">
            <a:avLst/>
          </a:prstGeom>
          <a:noFill/>
        </p:spPr>
        <p:txBody>
          <a:bodyPr wrap="square" rtlCol="0" anchor="t">
            <a:spAutoFit/>
          </a:bodyPr>
          <a:lstStyle/>
          <a:p>
            <a:pPr algn="ctr"/>
            <a:r>
              <a:rPr lang="zh-CN" altLang="en-US" sz="900" dirty="0"/>
              <a:t> </a:t>
            </a:r>
            <a:r>
              <a:rPr lang="en-US" altLang="zh-CN" sz="900" dirty="0"/>
              <a:t>Fig. 10. Negative-valued I/Q samples cause parts of neuron inactive in backpropagation process .</a:t>
            </a:r>
          </a:p>
        </p:txBody>
      </p:sp>
      <p:sp>
        <p:nvSpPr>
          <p:cNvPr id="19" name="箭头: 左 18">
            <a:extLst>
              <a:ext uri="{FF2B5EF4-FFF2-40B4-BE49-F238E27FC236}">
                <a16:creationId xmlns:a16="http://schemas.microsoft.com/office/drawing/2014/main" id="{F6928AD9-3016-4D0C-AF35-0CC510B5B227}"/>
              </a:ext>
            </a:extLst>
          </p:cNvPr>
          <p:cNvSpPr/>
          <p:nvPr/>
        </p:nvSpPr>
        <p:spPr>
          <a:xfrm>
            <a:off x="5940152" y="3731606"/>
            <a:ext cx="2232248" cy="136288"/>
          </a:xfrm>
          <a:prstGeom prst="leftArrow">
            <a:avLst/>
          </a:prstGeom>
          <a:gradFill flip="none" rotWithShape="1">
            <a:gsLst>
              <a:gs pos="0">
                <a:srgbClr val="FF0000">
                  <a:tint val="66000"/>
                  <a:satMod val="160000"/>
                </a:srgbClr>
              </a:gs>
              <a:gs pos="50000">
                <a:srgbClr val="FF0000">
                  <a:tint val="44500"/>
                  <a:satMod val="160000"/>
                </a:srgbClr>
              </a:gs>
              <a:gs pos="100000">
                <a:srgbClr val="FF0000">
                  <a:tint val="23500"/>
                  <a:satMod val="160000"/>
                </a:srgbClr>
              </a:gs>
            </a:gsLst>
            <a:lin ang="2700000" scaled="1"/>
            <a:tileRect/>
          </a:gra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 name="文本框 27">
            <a:extLst>
              <a:ext uri="{FF2B5EF4-FFF2-40B4-BE49-F238E27FC236}">
                <a16:creationId xmlns:a16="http://schemas.microsoft.com/office/drawing/2014/main" id="{B2291943-D0E1-47B3-A49C-9B369DFD3A14}"/>
              </a:ext>
            </a:extLst>
          </p:cNvPr>
          <p:cNvSpPr txBox="1"/>
          <p:nvPr/>
        </p:nvSpPr>
        <p:spPr>
          <a:xfrm>
            <a:off x="8233050" y="3668945"/>
            <a:ext cx="934453" cy="261610"/>
          </a:xfrm>
          <a:prstGeom prst="rect">
            <a:avLst/>
          </a:prstGeom>
          <a:noFill/>
        </p:spPr>
        <p:txBody>
          <a:bodyPr wrap="square">
            <a:spAutoFit/>
          </a:bodyPr>
          <a:lstStyle/>
          <a:p>
            <a:r>
              <a:rPr lang="en-US" altLang="zh-CN" sz="1100" b="1"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rPr>
              <a:t>BP process</a:t>
            </a:r>
            <a:endParaRPr lang="zh-CN" altLang="en-US" sz="1600" b="1" dirty="0">
              <a:solidFill>
                <a:srgbClr val="FF0000"/>
              </a:solidFill>
              <a:latin typeface="Times New Roman" panose="02020603050405020304" pitchFamily="18" charset="0"/>
              <a:cs typeface="Times New Roman" panose="02020603050405020304" pitchFamily="18" charset="0"/>
            </a:endParaRPr>
          </a:p>
        </p:txBody>
      </p:sp>
      <p:cxnSp>
        <p:nvCxnSpPr>
          <p:cNvPr id="29" name="直接连接符 28">
            <a:extLst>
              <a:ext uri="{FF2B5EF4-FFF2-40B4-BE49-F238E27FC236}">
                <a16:creationId xmlns:a16="http://schemas.microsoft.com/office/drawing/2014/main" id="{5E55B307-2148-4FB0-A1A4-A9F02E843A6E}"/>
              </a:ext>
            </a:extLst>
          </p:cNvPr>
          <p:cNvCxnSpPr/>
          <p:nvPr/>
        </p:nvCxnSpPr>
        <p:spPr>
          <a:xfrm>
            <a:off x="6660232" y="2468635"/>
            <a:ext cx="170175" cy="115416"/>
          </a:xfrm>
          <a:prstGeom prst="line">
            <a:avLst/>
          </a:prstGeom>
          <a:ln w="2857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34" name="直接连接符 33">
            <a:extLst>
              <a:ext uri="{FF2B5EF4-FFF2-40B4-BE49-F238E27FC236}">
                <a16:creationId xmlns:a16="http://schemas.microsoft.com/office/drawing/2014/main" id="{0142AFB0-A501-45B0-B277-74C05AD28BB8}"/>
              </a:ext>
            </a:extLst>
          </p:cNvPr>
          <p:cNvCxnSpPr/>
          <p:nvPr/>
        </p:nvCxnSpPr>
        <p:spPr>
          <a:xfrm>
            <a:off x="6670833" y="3883236"/>
            <a:ext cx="170175" cy="115416"/>
          </a:xfrm>
          <a:prstGeom prst="line">
            <a:avLst/>
          </a:prstGeom>
          <a:ln w="2857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35" name="直接连接符 34">
            <a:extLst>
              <a:ext uri="{FF2B5EF4-FFF2-40B4-BE49-F238E27FC236}">
                <a16:creationId xmlns:a16="http://schemas.microsoft.com/office/drawing/2014/main" id="{D7EF4E3E-90AC-4809-9439-C57D774331CF}"/>
              </a:ext>
            </a:extLst>
          </p:cNvPr>
          <p:cNvCxnSpPr/>
          <p:nvPr/>
        </p:nvCxnSpPr>
        <p:spPr>
          <a:xfrm>
            <a:off x="6660232" y="3130047"/>
            <a:ext cx="170175" cy="115416"/>
          </a:xfrm>
          <a:prstGeom prst="line">
            <a:avLst/>
          </a:prstGeom>
          <a:ln w="2857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36" name="直接连接符 35">
            <a:extLst>
              <a:ext uri="{FF2B5EF4-FFF2-40B4-BE49-F238E27FC236}">
                <a16:creationId xmlns:a16="http://schemas.microsoft.com/office/drawing/2014/main" id="{BB359F39-2781-4040-B904-163DB41DE3B3}"/>
              </a:ext>
            </a:extLst>
          </p:cNvPr>
          <p:cNvCxnSpPr/>
          <p:nvPr/>
        </p:nvCxnSpPr>
        <p:spPr>
          <a:xfrm>
            <a:off x="7341194" y="3903807"/>
            <a:ext cx="170175" cy="115416"/>
          </a:xfrm>
          <a:prstGeom prst="line">
            <a:avLst/>
          </a:prstGeom>
          <a:ln w="2857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37" name="直接连接符 36">
            <a:extLst>
              <a:ext uri="{FF2B5EF4-FFF2-40B4-BE49-F238E27FC236}">
                <a16:creationId xmlns:a16="http://schemas.microsoft.com/office/drawing/2014/main" id="{0B3A4D1E-A038-44D0-BC74-94A7E131408D}"/>
              </a:ext>
            </a:extLst>
          </p:cNvPr>
          <p:cNvCxnSpPr/>
          <p:nvPr/>
        </p:nvCxnSpPr>
        <p:spPr>
          <a:xfrm>
            <a:off x="7056276" y="2803007"/>
            <a:ext cx="170175" cy="115416"/>
          </a:xfrm>
          <a:prstGeom prst="line">
            <a:avLst/>
          </a:prstGeom>
          <a:ln w="2857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38" name="直接连接符 37">
            <a:extLst>
              <a:ext uri="{FF2B5EF4-FFF2-40B4-BE49-F238E27FC236}">
                <a16:creationId xmlns:a16="http://schemas.microsoft.com/office/drawing/2014/main" id="{603C4000-5596-422D-8B2D-24F11DCFC67E}"/>
              </a:ext>
            </a:extLst>
          </p:cNvPr>
          <p:cNvCxnSpPr/>
          <p:nvPr/>
        </p:nvCxnSpPr>
        <p:spPr>
          <a:xfrm>
            <a:off x="7339657" y="3130047"/>
            <a:ext cx="170175" cy="115416"/>
          </a:xfrm>
          <a:prstGeom prst="line">
            <a:avLst/>
          </a:prstGeom>
          <a:ln w="2857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39" name="直接连接符 38">
            <a:extLst>
              <a:ext uri="{FF2B5EF4-FFF2-40B4-BE49-F238E27FC236}">
                <a16:creationId xmlns:a16="http://schemas.microsoft.com/office/drawing/2014/main" id="{B909722C-B853-4BBA-8181-0B17FE7A970D}"/>
              </a:ext>
            </a:extLst>
          </p:cNvPr>
          <p:cNvCxnSpPr/>
          <p:nvPr/>
        </p:nvCxnSpPr>
        <p:spPr>
          <a:xfrm>
            <a:off x="6323046" y="2800062"/>
            <a:ext cx="170175" cy="115416"/>
          </a:xfrm>
          <a:prstGeom prst="line">
            <a:avLst/>
          </a:prstGeom>
          <a:ln w="28575">
            <a:solidFill>
              <a:srgbClr val="FF0000"/>
            </a:solidFill>
          </a:ln>
        </p:spPr>
        <p:style>
          <a:lnRef idx="1">
            <a:schemeClr val="accent1"/>
          </a:lnRef>
          <a:fillRef idx="0">
            <a:schemeClr val="accent1"/>
          </a:fillRef>
          <a:effectRef idx="0">
            <a:schemeClr val="accent1"/>
          </a:effectRef>
          <a:fontRef idx="minor">
            <a:schemeClr val="tx1"/>
          </a:fontRef>
        </p:style>
      </p:cxnSp>
      <p:sp>
        <p:nvSpPr>
          <p:cNvPr id="32" name="椭圆 31">
            <a:extLst>
              <a:ext uri="{FF2B5EF4-FFF2-40B4-BE49-F238E27FC236}">
                <a16:creationId xmlns:a16="http://schemas.microsoft.com/office/drawing/2014/main" id="{9BB4C3B8-BC4A-4D35-830C-1F4762B8C696}"/>
              </a:ext>
            </a:extLst>
          </p:cNvPr>
          <p:cNvSpPr/>
          <p:nvPr/>
        </p:nvSpPr>
        <p:spPr>
          <a:xfrm>
            <a:off x="1403648" y="1995686"/>
            <a:ext cx="520123" cy="182983"/>
          </a:xfrm>
          <a:prstGeom prst="ellipse">
            <a:avLst/>
          </a:prstGeom>
          <a:noFill/>
          <a:ln w="127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1" name="椭圆 40">
            <a:extLst>
              <a:ext uri="{FF2B5EF4-FFF2-40B4-BE49-F238E27FC236}">
                <a16:creationId xmlns:a16="http://schemas.microsoft.com/office/drawing/2014/main" id="{0D9B37D0-331B-41B7-A160-5A4BED185327}"/>
              </a:ext>
            </a:extLst>
          </p:cNvPr>
          <p:cNvSpPr/>
          <p:nvPr/>
        </p:nvSpPr>
        <p:spPr>
          <a:xfrm>
            <a:off x="221613" y="1995685"/>
            <a:ext cx="520123" cy="182983"/>
          </a:xfrm>
          <a:prstGeom prst="ellipse">
            <a:avLst/>
          </a:prstGeom>
          <a:noFill/>
          <a:ln w="127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椭圆 41">
            <a:extLst>
              <a:ext uri="{FF2B5EF4-FFF2-40B4-BE49-F238E27FC236}">
                <a16:creationId xmlns:a16="http://schemas.microsoft.com/office/drawing/2014/main" id="{3D751104-8D3A-4A81-8B32-5A73703D6C68}"/>
              </a:ext>
            </a:extLst>
          </p:cNvPr>
          <p:cNvSpPr/>
          <p:nvPr/>
        </p:nvSpPr>
        <p:spPr>
          <a:xfrm>
            <a:off x="2198838" y="2048695"/>
            <a:ext cx="520123" cy="182983"/>
          </a:xfrm>
          <a:prstGeom prst="ellipse">
            <a:avLst/>
          </a:prstGeom>
          <a:noFill/>
          <a:ln w="127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椭圆 42">
            <a:extLst>
              <a:ext uri="{FF2B5EF4-FFF2-40B4-BE49-F238E27FC236}">
                <a16:creationId xmlns:a16="http://schemas.microsoft.com/office/drawing/2014/main" id="{B33A76AD-F196-413D-B9B7-3089A3653C6B}"/>
              </a:ext>
            </a:extLst>
          </p:cNvPr>
          <p:cNvSpPr/>
          <p:nvPr/>
        </p:nvSpPr>
        <p:spPr>
          <a:xfrm>
            <a:off x="918031" y="1720619"/>
            <a:ext cx="288032" cy="304255"/>
          </a:xfrm>
          <a:prstGeom prst="ellipse">
            <a:avLst/>
          </a:prstGeom>
          <a:noFill/>
          <a:ln w="12700">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00B050"/>
              </a:solidFill>
            </a:endParaRPr>
          </a:p>
        </p:txBody>
      </p:sp>
      <p:sp>
        <p:nvSpPr>
          <p:cNvPr id="44" name="椭圆 43">
            <a:extLst>
              <a:ext uri="{FF2B5EF4-FFF2-40B4-BE49-F238E27FC236}">
                <a16:creationId xmlns:a16="http://schemas.microsoft.com/office/drawing/2014/main" id="{5DCCE93F-CDD2-41CE-9899-DB1337F904E1}"/>
              </a:ext>
            </a:extLst>
          </p:cNvPr>
          <p:cNvSpPr/>
          <p:nvPr/>
        </p:nvSpPr>
        <p:spPr>
          <a:xfrm>
            <a:off x="3203848" y="1361385"/>
            <a:ext cx="288032" cy="304255"/>
          </a:xfrm>
          <a:prstGeom prst="ellipse">
            <a:avLst/>
          </a:prstGeom>
          <a:noFill/>
          <a:ln w="12700">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00B050"/>
              </a:solidFill>
            </a:endParaRPr>
          </a:p>
        </p:txBody>
      </p:sp>
      <p:cxnSp>
        <p:nvCxnSpPr>
          <p:cNvPr id="40" name="直接箭头连接符 39">
            <a:extLst>
              <a:ext uri="{FF2B5EF4-FFF2-40B4-BE49-F238E27FC236}">
                <a16:creationId xmlns:a16="http://schemas.microsoft.com/office/drawing/2014/main" id="{B7070FA3-2695-43E7-AF94-AD4545A85240}"/>
              </a:ext>
            </a:extLst>
          </p:cNvPr>
          <p:cNvCxnSpPr/>
          <p:nvPr/>
        </p:nvCxnSpPr>
        <p:spPr>
          <a:xfrm flipV="1">
            <a:off x="1115616" y="1513512"/>
            <a:ext cx="216024" cy="207107"/>
          </a:xfrm>
          <a:prstGeom prst="straightConnector1">
            <a:avLst/>
          </a:prstGeom>
          <a:ln>
            <a:solidFill>
              <a:srgbClr val="00B050"/>
            </a:solidFill>
            <a:tailEnd type="triangle"/>
          </a:ln>
        </p:spPr>
        <p:style>
          <a:lnRef idx="1">
            <a:schemeClr val="accent1"/>
          </a:lnRef>
          <a:fillRef idx="0">
            <a:schemeClr val="accent1"/>
          </a:fillRef>
          <a:effectRef idx="0">
            <a:schemeClr val="accent1"/>
          </a:effectRef>
          <a:fontRef idx="minor">
            <a:schemeClr val="tx1"/>
          </a:fontRef>
        </p:style>
      </p:cxnSp>
      <p:cxnSp>
        <p:nvCxnSpPr>
          <p:cNvPr id="47" name="直接箭头连接符 46">
            <a:extLst>
              <a:ext uri="{FF2B5EF4-FFF2-40B4-BE49-F238E27FC236}">
                <a16:creationId xmlns:a16="http://schemas.microsoft.com/office/drawing/2014/main" id="{D59DEE3E-BFBF-4E61-9694-2814A8614C58}"/>
              </a:ext>
            </a:extLst>
          </p:cNvPr>
          <p:cNvCxnSpPr>
            <a:cxnSpLocks/>
          </p:cNvCxnSpPr>
          <p:nvPr/>
        </p:nvCxnSpPr>
        <p:spPr>
          <a:xfrm flipH="1" flipV="1">
            <a:off x="1379490" y="1528157"/>
            <a:ext cx="284220" cy="460922"/>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50" name="文本框 49">
            <a:extLst>
              <a:ext uri="{FF2B5EF4-FFF2-40B4-BE49-F238E27FC236}">
                <a16:creationId xmlns:a16="http://schemas.microsoft.com/office/drawing/2014/main" id="{F46C2A29-9C0F-49D3-8438-D43FDF772D29}"/>
              </a:ext>
            </a:extLst>
          </p:cNvPr>
          <p:cNvSpPr txBox="1"/>
          <p:nvPr/>
        </p:nvSpPr>
        <p:spPr>
          <a:xfrm>
            <a:off x="827706" y="1300948"/>
            <a:ext cx="1073849" cy="230832"/>
          </a:xfrm>
          <a:prstGeom prst="rect">
            <a:avLst/>
          </a:prstGeom>
          <a:noFill/>
        </p:spPr>
        <p:txBody>
          <a:bodyPr wrap="square">
            <a:spAutoFit/>
          </a:bodyPr>
          <a:lstStyle/>
          <a:p>
            <a:r>
              <a:rPr lang="en-US" altLang="zh-CN" sz="900" b="1"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rPr>
              <a:t>Small derivative</a:t>
            </a:r>
            <a:endParaRPr lang="zh-CN" altLang="en-US" sz="1100" b="1" dirty="0">
              <a:solidFill>
                <a:srgbClr val="FF0000"/>
              </a:solidFill>
              <a:latin typeface="Times New Roman" panose="02020603050405020304" pitchFamily="18" charset="0"/>
              <a:cs typeface="Times New Roman" panose="02020603050405020304" pitchFamily="18" charset="0"/>
            </a:endParaRPr>
          </a:p>
        </p:txBody>
      </p:sp>
      <p:cxnSp>
        <p:nvCxnSpPr>
          <p:cNvPr id="51" name="直接箭头连接符 50">
            <a:extLst>
              <a:ext uri="{FF2B5EF4-FFF2-40B4-BE49-F238E27FC236}">
                <a16:creationId xmlns:a16="http://schemas.microsoft.com/office/drawing/2014/main" id="{EE4D3E8B-3B93-4ABC-9570-68FD879B12C0}"/>
              </a:ext>
            </a:extLst>
          </p:cNvPr>
          <p:cNvCxnSpPr>
            <a:cxnSpLocks/>
          </p:cNvCxnSpPr>
          <p:nvPr/>
        </p:nvCxnSpPr>
        <p:spPr>
          <a:xfrm flipV="1">
            <a:off x="2458899" y="1665640"/>
            <a:ext cx="0" cy="374474"/>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53" name="文本框 52">
            <a:extLst>
              <a:ext uri="{FF2B5EF4-FFF2-40B4-BE49-F238E27FC236}">
                <a16:creationId xmlns:a16="http://schemas.microsoft.com/office/drawing/2014/main" id="{297929E7-929D-4F5A-85E4-F0712F345E5A}"/>
              </a:ext>
            </a:extLst>
          </p:cNvPr>
          <p:cNvSpPr txBox="1"/>
          <p:nvPr/>
        </p:nvSpPr>
        <p:spPr>
          <a:xfrm>
            <a:off x="2050069" y="1479652"/>
            <a:ext cx="1103586" cy="230832"/>
          </a:xfrm>
          <a:prstGeom prst="rect">
            <a:avLst/>
          </a:prstGeom>
          <a:noFill/>
        </p:spPr>
        <p:txBody>
          <a:bodyPr wrap="square">
            <a:spAutoFit/>
          </a:bodyPr>
          <a:lstStyle/>
          <a:p>
            <a:r>
              <a:rPr lang="en-US" altLang="zh-CN" sz="900" b="1"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rPr>
              <a:t>Zero derivative</a:t>
            </a:r>
            <a:endParaRPr lang="zh-CN" altLang="en-US" sz="1100" b="1" dirty="0">
              <a:solidFill>
                <a:srgbClr val="FF0000"/>
              </a:solidFill>
              <a:latin typeface="Times New Roman" panose="02020603050405020304" pitchFamily="18" charset="0"/>
              <a:cs typeface="Times New Roman" panose="02020603050405020304" pitchFamily="18" charset="0"/>
            </a:endParaRPr>
          </a:p>
        </p:txBody>
      </p:sp>
      <p:cxnSp>
        <p:nvCxnSpPr>
          <p:cNvPr id="52" name="直接箭头连接符 51">
            <a:extLst>
              <a:ext uri="{FF2B5EF4-FFF2-40B4-BE49-F238E27FC236}">
                <a16:creationId xmlns:a16="http://schemas.microsoft.com/office/drawing/2014/main" id="{42C4FCEC-9080-4631-BDA4-FE999A5D9508}"/>
              </a:ext>
            </a:extLst>
          </p:cNvPr>
          <p:cNvCxnSpPr>
            <a:cxnSpLocks/>
            <a:stCxn id="44" idx="3"/>
          </p:cNvCxnSpPr>
          <p:nvPr/>
        </p:nvCxnSpPr>
        <p:spPr>
          <a:xfrm flipH="1">
            <a:off x="2778975" y="1621083"/>
            <a:ext cx="467054" cy="1030432"/>
          </a:xfrm>
          <a:prstGeom prst="straightConnector1">
            <a:avLst/>
          </a:prstGeom>
          <a:ln>
            <a:solidFill>
              <a:srgbClr val="00B050"/>
            </a:solidFill>
            <a:tailEnd type="triangle"/>
          </a:ln>
        </p:spPr>
        <p:style>
          <a:lnRef idx="1">
            <a:schemeClr val="accent1"/>
          </a:lnRef>
          <a:fillRef idx="0">
            <a:schemeClr val="accent1"/>
          </a:fillRef>
          <a:effectRef idx="0">
            <a:schemeClr val="accent1"/>
          </a:effectRef>
          <a:fontRef idx="minor">
            <a:schemeClr val="tx1"/>
          </a:fontRef>
        </p:style>
      </p:cxnSp>
      <p:sp>
        <p:nvSpPr>
          <p:cNvPr id="57" name="文本框 56">
            <a:extLst>
              <a:ext uri="{FF2B5EF4-FFF2-40B4-BE49-F238E27FC236}">
                <a16:creationId xmlns:a16="http://schemas.microsoft.com/office/drawing/2014/main" id="{7A51B9D0-8BC8-4CA9-9C74-C8B557AF8B9F}"/>
              </a:ext>
            </a:extLst>
          </p:cNvPr>
          <p:cNvSpPr txBox="1"/>
          <p:nvPr/>
        </p:nvSpPr>
        <p:spPr>
          <a:xfrm>
            <a:off x="1829425" y="2601213"/>
            <a:ext cx="2193768" cy="230832"/>
          </a:xfrm>
          <a:prstGeom prst="rect">
            <a:avLst/>
          </a:prstGeom>
          <a:noFill/>
        </p:spPr>
        <p:txBody>
          <a:bodyPr wrap="square">
            <a:spAutoFit/>
          </a:bodyPr>
          <a:lstStyle/>
          <a:p>
            <a:r>
              <a:rPr lang="en-US" altLang="zh-CN" sz="900" b="1" dirty="0">
                <a:solidFill>
                  <a:srgbClr val="00B050"/>
                </a:solidFill>
                <a:latin typeface="Times New Roman" panose="02020603050405020304" pitchFamily="18" charset="0"/>
                <a:ea typeface="微软雅黑" panose="020B0503020204020204" pitchFamily="34" charset="-122"/>
                <a:cs typeface="Times New Roman" panose="02020603050405020304" pitchFamily="18" charset="0"/>
              </a:rPr>
              <a:t>Speed up the gradient descent algorithm. </a:t>
            </a:r>
            <a:endParaRPr lang="zh-CN" altLang="en-US" sz="1100" b="1" dirty="0">
              <a:solidFill>
                <a:srgbClr val="00B050"/>
              </a:solidFill>
              <a:latin typeface="Times New Roman" panose="02020603050405020304" pitchFamily="18" charset="0"/>
              <a:cs typeface="Times New Roman" panose="02020603050405020304" pitchFamily="18" charset="0"/>
            </a:endParaRPr>
          </a:p>
        </p:txBody>
      </p:sp>
      <p:cxnSp>
        <p:nvCxnSpPr>
          <p:cNvPr id="3" name="直接箭头连接符 2">
            <a:extLst>
              <a:ext uri="{FF2B5EF4-FFF2-40B4-BE49-F238E27FC236}">
                <a16:creationId xmlns:a16="http://schemas.microsoft.com/office/drawing/2014/main" id="{58B70A9A-B533-DAC0-5186-BC5EB57CD28F}"/>
              </a:ext>
            </a:extLst>
          </p:cNvPr>
          <p:cNvCxnSpPr/>
          <p:nvPr/>
        </p:nvCxnSpPr>
        <p:spPr>
          <a:xfrm>
            <a:off x="248106" y="2913838"/>
            <a:ext cx="648072" cy="1066862"/>
          </a:xfrm>
          <a:prstGeom prst="straightConnector1">
            <a:avLst/>
          </a:prstGeom>
          <a:ln w="28575">
            <a:solidFill>
              <a:srgbClr val="FF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12204338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50"/>
                                        </p:tgtEl>
                                        <p:attrNameLst>
                                          <p:attrName>style.visibility</p:attrName>
                                        </p:attrNameLst>
                                      </p:cBhvr>
                                      <p:to>
                                        <p:strVal val="visible"/>
                                      </p:to>
                                    </p:set>
                                    <p:anim calcmode="lin" valueType="num">
                                      <p:cBhvr additive="base">
                                        <p:cTn id="7" dur="500" fill="hold"/>
                                        <p:tgtEl>
                                          <p:spTgt spid="50"/>
                                        </p:tgtEl>
                                        <p:attrNameLst>
                                          <p:attrName>ppt_x</p:attrName>
                                        </p:attrNameLst>
                                      </p:cBhvr>
                                      <p:tavLst>
                                        <p:tav tm="0">
                                          <p:val>
                                            <p:strVal val="#ppt_x"/>
                                          </p:val>
                                        </p:tav>
                                        <p:tav tm="100000">
                                          <p:val>
                                            <p:strVal val="#ppt_x"/>
                                          </p:val>
                                        </p:tav>
                                      </p:tavLst>
                                    </p:anim>
                                    <p:anim calcmode="lin" valueType="num">
                                      <p:cBhvr additive="base">
                                        <p:cTn id="8" dur="500" fill="hold"/>
                                        <p:tgtEl>
                                          <p:spTgt spid="50"/>
                                        </p:tgtEl>
                                        <p:attrNameLst>
                                          <p:attrName>ppt_y</p:attrName>
                                        </p:attrNameLst>
                                      </p:cBhvr>
                                      <p:tavLst>
                                        <p:tav tm="0">
                                          <p:val>
                                            <p:strVal val="1+#ppt_h/2"/>
                                          </p:val>
                                        </p:tav>
                                        <p:tav tm="100000">
                                          <p:val>
                                            <p:strVal val="#ppt_y"/>
                                          </p:val>
                                        </p:tav>
                                      </p:tavLst>
                                    </p:anim>
                                  </p:childTnLst>
                                </p:cTn>
                              </p:par>
                              <p:par>
                                <p:cTn id="9" presetID="2" presetClass="entr" presetSubtype="4" fill="hold" nodeType="withEffect">
                                  <p:stCondLst>
                                    <p:cond delay="0"/>
                                  </p:stCondLst>
                                  <p:childTnLst>
                                    <p:set>
                                      <p:cBhvr>
                                        <p:cTn id="10" dur="1" fill="hold">
                                          <p:stCondLst>
                                            <p:cond delay="0"/>
                                          </p:stCondLst>
                                        </p:cTn>
                                        <p:tgtEl>
                                          <p:spTgt spid="40"/>
                                        </p:tgtEl>
                                        <p:attrNameLst>
                                          <p:attrName>style.visibility</p:attrName>
                                        </p:attrNameLst>
                                      </p:cBhvr>
                                      <p:to>
                                        <p:strVal val="visible"/>
                                      </p:to>
                                    </p:set>
                                    <p:anim calcmode="lin" valueType="num">
                                      <p:cBhvr additive="base">
                                        <p:cTn id="11" dur="500" fill="hold"/>
                                        <p:tgtEl>
                                          <p:spTgt spid="40"/>
                                        </p:tgtEl>
                                        <p:attrNameLst>
                                          <p:attrName>ppt_x</p:attrName>
                                        </p:attrNameLst>
                                      </p:cBhvr>
                                      <p:tavLst>
                                        <p:tav tm="0">
                                          <p:val>
                                            <p:strVal val="#ppt_x"/>
                                          </p:val>
                                        </p:tav>
                                        <p:tav tm="100000">
                                          <p:val>
                                            <p:strVal val="#ppt_x"/>
                                          </p:val>
                                        </p:tav>
                                      </p:tavLst>
                                    </p:anim>
                                    <p:anim calcmode="lin" valueType="num">
                                      <p:cBhvr additive="base">
                                        <p:cTn id="12" dur="500" fill="hold"/>
                                        <p:tgtEl>
                                          <p:spTgt spid="40"/>
                                        </p:tgtEl>
                                        <p:attrNameLst>
                                          <p:attrName>ppt_y</p:attrName>
                                        </p:attrNameLst>
                                      </p:cBhvr>
                                      <p:tavLst>
                                        <p:tav tm="0">
                                          <p:val>
                                            <p:strVal val="1+#ppt_h/2"/>
                                          </p:val>
                                        </p:tav>
                                        <p:tav tm="100000">
                                          <p:val>
                                            <p:strVal val="#ppt_y"/>
                                          </p:val>
                                        </p:tav>
                                      </p:tavLst>
                                    </p:anim>
                                  </p:childTnLst>
                                </p:cTn>
                              </p:par>
                              <p:par>
                                <p:cTn id="13" presetID="2" presetClass="entr" presetSubtype="4" fill="hold" grpId="0" nodeType="withEffect">
                                  <p:stCondLst>
                                    <p:cond delay="0"/>
                                  </p:stCondLst>
                                  <p:childTnLst>
                                    <p:set>
                                      <p:cBhvr>
                                        <p:cTn id="14" dur="1" fill="hold">
                                          <p:stCondLst>
                                            <p:cond delay="0"/>
                                          </p:stCondLst>
                                        </p:cTn>
                                        <p:tgtEl>
                                          <p:spTgt spid="43"/>
                                        </p:tgtEl>
                                        <p:attrNameLst>
                                          <p:attrName>style.visibility</p:attrName>
                                        </p:attrNameLst>
                                      </p:cBhvr>
                                      <p:to>
                                        <p:strVal val="visible"/>
                                      </p:to>
                                    </p:set>
                                    <p:anim calcmode="lin" valueType="num">
                                      <p:cBhvr additive="base">
                                        <p:cTn id="15" dur="500" fill="hold"/>
                                        <p:tgtEl>
                                          <p:spTgt spid="43"/>
                                        </p:tgtEl>
                                        <p:attrNameLst>
                                          <p:attrName>ppt_x</p:attrName>
                                        </p:attrNameLst>
                                      </p:cBhvr>
                                      <p:tavLst>
                                        <p:tav tm="0">
                                          <p:val>
                                            <p:strVal val="#ppt_x"/>
                                          </p:val>
                                        </p:tav>
                                        <p:tav tm="100000">
                                          <p:val>
                                            <p:strVal val="#ppt_x"/>
                                          </p:val>
                                        </p:tav>
                                      </p:tavLst>
                                    </p:anim>
                                    <p:anim calcmode="lin" valueType="num">
                                      <p:cBhvr additive="base">
                                        <p:cTn id="16" dur="500" fill="hold"/>
                                        <p:tgtEl>
                                          <p:spTgt spid="43"/>
                                        </p:tgtEl>
                                        <p:attrNameLst>
                                          <p:attrName>ppt_y</p:attrName>
                                        </p:attrNameLst>
                                      </p:cBhvr>
                                      <p:tavLst>
                                        <p:tav tm="0">
                                          <p:val>
                                            <p:strVal val="1+#ppt_h/2"/>
                                          </p:val>
                                        </p:tav>
                                        <p:tav tm="100000">
                                          <p:val>
                                            <p:strVal val="#ppt_y"/>
                                          </p:val>
                                        </p:tav>
                                      </p:tavLst>
                                    </p:anim>
                                  </p:childTnLst>
                                </p:cTn>
                              </p:par>
                              <p:par>
                                <p:cTn id="17" presetID="2" presetClass="entr" presetSubtype="4" fill="hold" grpId="0" nodeType="withEffect">
                                  <p:stCondLst>
                                    <p:cond delay="0"/>
                                  </p:stCondLst>
                                  <p:childTnLst>
                                    <p:set>
                                      <p:cBhvr>
                                        <p:cTn id="18" dur="1" fill="hold">
                                          <p:stCondLst>
                                            <p:cond delay="0"/>
                                          </p:stCondLst>
                                        </p:cTn>
                                        <p:tgtEl>
                                          <p:spTgt spid="41"/>
                                        </p:tgtEl>
                                        <p:attrNameLst>
                                          <p:attrName>style.visibility</p:attrName>
                                        </p:attrNameLst>
                                      </p:cBhvr>
                                      <p:to>
                                        <p:strVal val="visible"/>
                                      </p:to>
                                    </p:set>
                                    <p:anim calcmode="lin" valueType="num">
                                      <p:cBhvr additive="base">
                                        <p:cTn id="19" dur="500" fill="hold"/>
                                        <p:tgtEl>
                                          <p:spTgt spid="41"/>
                                        </p:tgtEl>
                                        <p:attrNameLst>
                                          <p:attrName>ppt_x</p:attrName>
                                        </p:attrNameLst>
                                      </p:cBhvr>
                                      <p:tavLst>
                                        <p:tav tm="0">
                                          <p:val>
                                            <p:strVal val="#ppt_x"/>
                                          </p:val>
                                        </p:tav>
                                        <p:tav tm="100000">
                                          <p:val>
                                            <p:strVal val="#ppt_x"/>
                                          </p:val>
                                        </p:tav>
                                      </p:tavLst>
                                    </p:anim>
                                    <p:anim calcmode="lin" valueType="num">
                                      <p:cBhvr additive="base">
                                        <p:cTn id="20" dur="500" fill="hold"/>
                                        <p:tgtEl>
                                          <p:spTgt spid="41"/>
                                        </p:tgtEl>
                                        <p:attrNameLst>
                                          <p:attrName>ppt_y</p:attrName>
                                        </p:attrNameLst>
                                      </p:cBhvr>
                                      <p:tavLst>
                                        <p:tav tm="0">
                                          <p:val>
                                            <p:strVal val="1+#ppt_h/2"/>
                                          </p:val>
                                        </p:tav>
                                        <p:tav tm="100000">
                                          <p:val>
                                            <p:strVal val="#ppt_y"/>
                                          </p:val>
                                        </p:tav>
                                      </p:tavLst>
                                    </p:anim>
                                  </p:childTnLst>
                                </p:cTn>
                              </p:par>
                              <p:par>
                                <p:cTn id="21" presetID="2" presetClass="entr" presetSubtype="4" fill="hold" grpId="0" nodeType="withEffect">
                                  <p:stCondLst>
                                    <p:cond delay="0"/>
                                  </p:stCondLst>
                                  <p:childTnLst>
                                    <p:set>
                                      <p:cBhvr>
                                        <p:cTn id="22" dur="1" fill="hold">
                                          <p:stCondLst>
                                            <p:cond delay="0"/>
                                          </p:stCondLst>
                                        </p:cTn>
                                        <p:tgtEl>
                                          <p:spTgt spid="32"/>
                                        </p:tgtEl>
                                        <p:attrNameLst>
                                          <p:attrName>style.visibility</p:attrName>
                                        </p:attrNameLst>
                                      </p:cBhvr>
                                      <p:to>
                                        <p:strVal val="visible"/>
                                      </p:to>
                                    </p:set>
                                    <p:anim calcmode="lin" valueType="num">
                                      <p:cBhvr additive="base">
                                        <p:cTn id="23" dur="500" fill="hold"/>
                                        <p:tgtEl>
                                          <p:spTgt spid="32"/>
                                        </p:tgtEl>
                                        <p:attrNameLst>
                                          <p:attrName>ppt_x</p:attrName>
                                        </p:attrNameLst>
                                      </p:cBhvr>
                                      <p:tavLst>
                                        <p:tav tm="0">
                                          <p:val>
                                            <p:strVal val="#ppt_x"/>
                                          </p:val>
                                        </p:tav>
                                        <p:tav tm="100000">
                                          <p:val>
                                            <p:strVal val="#ppt_x"/>
                                          </p:val>
                                        </p:tav>
                                      </p:tavLst>
                                    </p:anim>
                                    <p:anim calcmode="lin" valueType="num">
                                      <p:cBhvr additive="base">
                                        <p:cTn id="24" dur="500" fill="hold"/>
                                        <p:tgtEl>
                                          <p:spTgt spid="32"/>
                                        </p:tgtEl>
                                        <p:attrNameLst>
                                          <p:attrName>ppt_y</p:attrName>
                                        </p:attrNameLst>
                                      </p:cBhvr>
                                      <p:tavLst>
                                        <p:tav tm="0">
                                          <p:val>
                                            <p:strVal val="1+#ppt_h/2"/>
                                          </p:val>
                                        </p:tav>
                                        <p:tav tm="100000">
                                          <p:val>
                                            <p:strVal val="#ppt_y"/>
                                          </p:val>
                                        </p:tav>
                                      </p:tavLst>
                                    </p:anim>
                                  </p:childTnLst>
                                </p:cTn>
                              </p:par>
                              <p:par>
                                <p:cTn id="25" presetID="2" presetClass="entr" presetSubtype="4" fill="hold" nodeType="withEffect">
                                  <p:stCondLst>
                                    <p:cond delay="0"/>
                                  </p:stCondLst>
                                  <p:childTnLst>
                                    <p:set>
                                      <p:cBhvr>
                                        <p:cTn id="26" dur="1" fill="hold">
                                          <p:stCondLst>
                                            <p:cond delay="0"/>
                                          </p:stCondLst>
                                        </p:cTn>
                                        <p:tgtEl>
                                          <p:spTgt spid="47"/>
                                        </p:tgtEl>
                                        <p:attrNameLst>
                                          <p:attrName>style.visibility</p:attrName>
                                        </p:attrNameLst>
                                      </p:cBhvr>
                                      <p:to>
                                        <p:strVal val="visible"/>
                                      </p:to>
                                    </p:set>
                                    <p:anim calcmode="lin" valueType="num">
                                      <p:cBhvr additive="base">
                                        <p:cTn id="27" dur="500" fill="hold"/>
                                        <p:tgtEl>
                                          <p:spTgt spid="47"/>
                                        </p:tgtEl>
                                        <p:attrNameLst>
                                          <p:attrName>ppt_x</p:attrName>
                                        </p:attrNameLst>
                                      </p:cBhvr>
                                      <p:tavLst>
                                        <p:tav tm="0">
                                          <p:val>
                                            <p:strVal val="#ppt_x"/>
                                          </p:val>
                                        </p:tav>
                                        <p:tav tm="100000">
                                          <p:val>
                                            <p:strVal val="#ppt_x"/>
                                          </p:val>
                                        </p:tav>
                                      </p:tavLst>
                                    </p:anim>
                                    <p:anim calcmode="lin" valueType="num">
                                      <p:cBhvr additive="base">
                                        <p:cTn id="28" dur="500" fill="hold"/>
                                        <p:tgtEl>
                                          <p:spTgt spid="47"/>
                                        </p:tgtEl>
                                        <p:attrNameLst>
                                          <p:attrName>ppt_y</p:attrName>
                                        </p:attrNameLst>
                                      </p:cBhvr>
                                      <p:tavLst>
                                        <p:tav tm="0">
                                          <p:val>
                                            <p:strVal val="1+#ppt_h/2"/>
                                          </p:val>
                                        </p:tav>
                                        <p:tav tm="100000">
                                          <p:val>
                                            <p:strVal val="#ppt_y"/>
                                          </p:val>
                                        </p:tav>
                                      </p:tavLst>
                                    </p:anim>
                                  </p:childTnLst>
                                </p:cTn>
                              </p:par>
                            </p:childTnLst>
                          </p:cTn>
                        </p:par>
                      </p:childTnLst>
                    </p:cTn>
                  </p:par>
                  <p:par>
                    <p:cTn id="29" fill="hold">
                      <p:stCondLst>
                        <p:cond delay="indefinite"/>
                      </p:stCondLst>
                      <p:childTnLst>
                        <p:par>
                          <p:cTn id="30" fill="hold">
                            <p:stCondLst>
                              <p:cond delay="0"/>
                            </p:stCondLst>
                            <p:childTnLst>
                              <p:par>
                                <p:cTn id="31" presetID="22" presetClass="entr" presetSubtype="4" fill="hold" grpId="0" nodeType="clickEffect">
                                  <p:stCondLst>
                                    <p:cond delay="0"/>
                                  </p:stCondLst>
                                  <p:childTnLst>
                                    <p:set>
                                      <p:cBhvr>
                                        <p:cTn id="32" dur="1" fill="hold">
                                          <p:stCondLst>
                                            <p:cond delay="0"/>
                                          </p:stCondLst>
                                        </p:cTn>
                                        <p:tgtEl>
                                          <p:spTgt spid="53"/>
                                        </p:tgtEl>
                                        <p:attrNameLst>
                                          <p:attrName>style.visibility</p:attrName>
                                        </p:attrNameLst>
                                      </p:cBhvr>
                                      <p:to>
                                        <p:strVal val="visible"/>
                                      </p:to>
                                    </p:set>
                                    <p:animEffect transition="in" filter="wipe(down)">
                                      <p:cBhvr>
                                        <p:cTn id="33" dur="500"/>
                                        <p:tgtEl>
                                          <p:spTgt spid="53"/>
                                        </p:tgtEl>
                                      </p:cBhvr>
                                    </p:animEffect>
                                  </p:childTnLst>
                                </p:cTn>
                              </p:par>
                              <p:par>
                                <p:cTn id="34" presetID="22" presetClass="entr" presetSubtype="4" fill="hold" nodeType="withEffect">
                                  <p:stCondLst>
                                    <p:cond delay="0"/>
                                  </p:stCondLst>
                                  <p:childTnLst>
                                    <p:set>
                                      <p:cBhvr>
                                        <p:cTn id="35" dur="1" fill="hold">
                                          <p:stCondLst>
                                            <p:cond delay="0"/>
                                          </p:stCondLst>
                                        </p:cTn>
                                        <p:tgtEl>
                                          <p:spTgt spid="51"/>
                                        </p:tgtEl>
                                        <p:attrNameLst>
                                          <p:attrName>style.visibility</p:attrName>
                                        </p:attrNameLst>
                                      </p:cBhvr>
                                      <p:to>
                                        <p:strVal val="visible"/>
                                      </p:to>
                                    </p:set>
                                    <p:animEffect transition="in" filter="wipe(down)">
                                      <p:cBhvr>
                                        <p:cTn id="36" dur="500"/>
                                        <p:tgtEl>
                                          <p:spTgt spid="51"/>
                                        </p:tgtEl>
                                      </p:cBhvr>
                                    </p:animEffect>
                                  </p:childTnLst>
                                </p:cTn>
                              </p:par>
                              <p:par>
                                <p:cTn id="37" presetID="22" presetClass="entr" presetSubtype="4" fill="hold" grpId="0" nodeType="withEffect">
                                  <p:stCondLst>
                                    <p:cond delay="0"/>
                                  </p:stCondLst>
                                  <p:childTnLst>
                                    <p:set>
                                      <p:cBhvr>
                                        <p:cTn id="38" dur="1" fill="hold">
                                          <p:stCondLst>
                                            <p:cond delay="0"/>
                                          </p:stCondLst>
                                        </p:cTn>
                                        <p:tgtEl>
                                          <p:spTgt spid="42"/>
                                        </p:tgtEl>
                                        <p:attrNameLst>
                                          <p:attrName>style.visibility</p:attrName>
                                        </p:attrNameLst>
                                      </p:cBhvr>
                                      <p:to>
                                        <p:strVal val="visible"/>
                                      </p:to>
                                    </p:set>
                                    <p:animEffect transition="in" filter="wipe(down)">
                                      <p:cBhvr>
                                        <p:cTn id="39" dur="500"/>
                                        <p:tgtEl>
                                          <p:spTgt spid="42"/>
                                        </p:tgtEl>
                                      </p:cBhvr>
                                    </p:animEffect>
                                  </p:childTnLst>
                                </p:cTn>
                              </p:par>
                              <p:par>
                                <p:cTn id="40" presetID="22" presetClass="entr" presetSubtype="4" fill="hold" grpId="0" nodeType="withEffect">
                                  <p:stCondLst>
                                    <p:cond delay="0"/>
                                  </p:stCondLst>
                                  <p:childTnLst>
                                    <p:set>
                                      <p:cBhvr>
                                        <p:cTn id="41" dur="1" fill="hold">
                                          <p:stCondLst>
                                            <p:cond delay="0"/>
                                          </p:stCondLst>
                                        </p:cTn>
                                        <p:tgtEl>
                                          <p:spTgt spid="44"/>
                                        </p:tgtEl>
                                        <p:attrNameLst>
                                          <p:attrName>style.visibility</p:attrName>
                                        </p:attrNameLst>
                                      </p:cBhvr>
                                      <p:to>
                                        <p:strVal val="visible"/>
                                      </p:to>
                                    </p:set>
                                    <p:animEffect transition="in" filter="wipe(down)">
                                      <p:cBhvr>
                                        <p:cTn id="42" dur="500"/>
                                        <p:tgtEl>
                                          <p:spTgt spid="44"/>
                                        </p:tgtEl>
                                      </p:cBhvr>
                                    </p:animEffect>
                                  </p:childTnLst>
                                </p:cTn>
                              </p:par>
                              <p:par>
                                <p:cTn id="43" presetID="22" presetClass="entr" presetSubtype="4" fill="hold" nodeType="withEffect">
                                  <p:stCondLst>
                                    <p:cond delay="0"/>
                                  </p:stCondLst>
                                  <p:childTnLst>
                                    <p:set>
                                      <p:cBhvr>
                                        <p:cTn id="44" dur="1" fill="hold">
                                          <p:stCondLst>
                                            <p:cond delay="0"/>
                                          </p:stCondLst>
                                        </p:cTn>
                                        <p:tgtEl>
                                          <p:spTgt spid="52"/>
                                        </p:tgtEl>
                                        <p:attrNameLst>
                                          <p:attrName>style.visibility</p:attrName>
                                        </p:attrNameLst>
                                      </p:cBhvr>
                                      <p:to>
                                        <p:strVal val="visible"/>
                                      </p:to>
                                    </p:set>
                                    <p:animEffect transition="in" filter="wipe(down)">
                                      <p:cBhvr>
                                        <p:cTn id="45" dur="500"/>
                                        <p:tgtEl>
                                          <p:spTgt spid="52"/>
                                        </p:tgtEl>
                                      </p:cBhvr>
                                    </p:animEffect>
                                  </p:childTnLst>
                                </p:cTn>
                              </p:par>
                              <p:par>
                                <p:cTn id="46" presetID="22" presetClass="entr" presetSubtype="4" fill="hold" grpId="0" nodeType="withEffect">
                                  <p:stCondLst>
                                    <p:cond delay="0"/>
                                  </p:stCondLst>
                                  <p:childTnLst>
                                    <p:set>
                                      <p:cBhvr>
                                        <p:cTn id="47" dur="1" fill="hold">
                                          <p:stCondLst>
                                            <p:cond delay="0"/>
                                          </p:stCondLst>
                                        </p:cTn>
                                        <p:tgtEl>
                                          <p:spTgt spid="57"/>
                                        </p:tgtEl>
                                        <p:attrNameLst>
                                          <p:attrName>style.visibility</p:attrName>
                                        </p:attrNameLst>
                                      </p:cBhvr>
                                      <p:to>
                                        <p:strVal val="visible"/>
                                      </p:to>
                                    </p:set>
                                    <p:animEffect transition="in" filter="wipe(down)">
                                      <p:cBhvr>
                                        <p:cTn id="48" dur="500"/>
                                        <p:tgtEl>
                                          <p:spTgt spid="57"/>
                                        </p:tgtEl>
                                      </p:cBhvr>
                                    </p:animEffect>
                                  </p:childTnLst>
                                </p:cTn>
                              </p:par>
                            </p:childTnLst>
                          </p:cTn>
                        </p:par>
                      </p:childTnLst>
                    </p:cTn>
                  </p:par>
                  <p:par>
                    <p:cTn id="49" fill="hold">
                      <p:stCondLst>
                        <p:cond delay="indefinite"/>
                      </p:stCondLst>
                      <p:childTnLst>
                        <p:par>
                          <p:cTn id="50" fill="hold">
                            <p:stCondLst>
                              <p:cond delay="0"/>
                            </p:stCondLst>
                            <p:childTnLst>
                              <p:par>
                                <p:cTn id="51" presetID="16" presetClass="entr" presetSubtype="21" fill="hold" nodeType="clickEffect">
                                  <p:stCondLst>
                                    <p:cond delay="0"/>
                                  </p:stCondLst>
                                  <p:childTnLst>
                                    <p:set>
                                      <p:cBhvr>
                                        <p:cTn id="52" dur="1" fill="hold">
                                          <p:stCondLst>
                                            <p:cond delay="0"/>
                                          </p:stCondLst>
                                        </p:cTn>
                                        <p:tgtEl>
                                          <p:spTgt spid="29"/>
                                        </p:tgtEl>
                                        <p:attrNameLst>
                                          <p:attrName>style.visibility</p:attrName>
                                        </p:attrNameLst>
                                      </p:cBhvr>
                                      <p:to>
                                        <p:strVal val="visible"/>
                                      </p:to>
                                    </p:set>
                                    <p:animEffect transition="in" filter="barn(inVertical)">
                                      <p:cBhvr>
                                        <p:cTn id="53" dur="500"/>
                                        <p:tgtEl>
                                          <p:spTgt spid="29"/>
                                        </p:tgtEl>
                                      </p:cBhvr>
                                    </p:animEffect>
                                  </p:childTnLst>
                                </p:cTn>
                              </p:par>
                              <p:par>
                                <p:cTn id="54" presetID="16" presetClass="entr" presetSubtype="21" fill="hold" nodeType="withEffect">
                                  <p:stCondLst>
                                    <p:cond delay="0"/>
                                  </p:stCondLst>
                                  <p:childTnLst>
                                    <p:set>
                                      <p:cBhvr>
                                        <p:cTn id="55" dur="1" fill="hold">
                                          <p:stCondLst>
                                            <p:cond delay="0"/>
                                          </p:stCondLst>
                                        </p:cTn>
                                        <p:tgtEl>
                                          <p:spTgt spid="39"/>
                                        </p:tgtEl>
                                        <p:attrNameLst>
                                          <p:attrName>style.visibility</p:attrName>
                                        </p:attrNameLst>
                                      </p:cBhvr>
                                      <p:to>
                                        <p:strVal val="visible"/>
                                      </p:to>
                                    </p:set>
                                    <p:animEffect transition="in" filter="barn(inVertical)">
                                      <p:cBhvr>
                                        <p:cTn id="56" dur="500"/>
                                        <p:tgtEl>
                                          <p:spTgt spid="39"/>
                                        </p:tgtEl>
                                      </p:cBhvr>
                                    </p:animEffect>
                                  </p:childTnLst>
                                </p:cTn>
                              </p:par>
                              <p:par>
                                <p:cTn id="57" presetID="16" presetClass="entr" presetSubtype="21" fill="hold" nodeType="withEffect">
                                  <p:stCondLst>
                                    <p:cond delay="0"/>
                                  </p:stCondLst>
                                  <p:childTnLst>
                                    <p:set>
                                      <p:cBhvr>
                                        <p:cTn id="58" dur="1" fill="hold">
                                          <p:stCondLst>
                                            <p:cond delay="0"/>
                                          </p:stCondLst>
                                        </p:cTn>
                                        <p:tgtEl>
                                          <p:spTgt spid="35"/>
                                        </p:tgtEl>
                                        <p:attrNameLst>
                                          <p:attrName>style.visibility</p:attrName>
                                        </p:attrNameLst>
                                      </p:cBhvr>
                                      <p:to>
                                        <p:strVal val="visible"/>
                                      </p:to>
                                    </p:set>
                                    <p:animEffect transition="in" filter="barn(inVertical)">
                                      <p:cBhvr>
                                        <p:cTn id="59" dur="500"/>
                                        <p:tgtEl>
                                          <p:spTgt spid="35"/>
                                        </p:tgtEl>
                                      </p:cBhvr>
                                    </p:animEffect>
                                  </p:childTnLst>
                                </p:cTn>
                              </p:par>
                              <p:par>
                                <p:cTn id="60" presetID="16" presetClass="entr" presetSubtype="21" fill="hold" nodeType="withEffect">
                                  <p:stCondLst>
                                    <p:cond delay="0"/>
                                  </p:stCondLst>
                                  <p:childTnLst>
                                    <p:set>
                                      <p:cBhvr>
                                        <p:cTn id="61" dur="1" fill="hold">
                                          <p:stCondLst>
                                            <p:cond delay="0"/>
                                          </p:stCondLst>
                                        </p:cTn>
                                        <p:tgtEl>
                                          <p:spTgt spid="37"/>
                                        </p:tgtEl>
                                        <p:attrNameLst>
                                          <p:attrName>style.visibility</p:attrName>
                                        </p:attrNameLst>
                                      </p:cBhvr>
                                      <p:to>
                                        <p:strVal val="visible"/>
                                      </p:to>
                                    </p:set>
                                    <p:animEffect transition="in" filter="barn(inVertical)">
                                      <p:cBhvr>
                                        <p:cTn id="62" dur="500"/>
                                        <p:tgtEl>
                                          <p:spTgt spid="37"/>
                                        </p:tgtEl>
                                      </p:cBhvr>
                                    </p:animEffect>
                                  </p:childTnLst>
                                </p:cTn>
                              </p:par>
                              <p:par>
                                <p:cTn id="63" presetID="16" presetClass="entr" presetSubtype="21" fill="hold" nodeType="withEffect">
                                  <p:stCondLst>
                                    <p:cond delay="0"/>
                                  </p:stCondLst>
                                  <p:childTnLst>
                                    <p:set>
                                      <p:cBhvr>
                                        <p:cTn id="64" dur="1" fill="hold">
                                          <p:stCondLst>
                                            <p:cond delay="0"/>
                                          </p:stCondLst>
                                        </p:cTn>
                                        <p:tgtEl>
                                          <p:spTgt spid="38"/>
                                        </p:tgtEl>
                                        <p:attrNameLst>
                                          <p:attrName>style.visibility</p:attrName>
                                        </p:attrNameLst>
                                      </p:cBhvr>
                                      <p:to>
                                        <p:strVal val="visible"/>
                                      </p:to>
                                    </p:set>
                                    <p:animEffect transition="in" filter="barn(inVertical)">
                                      <p:cBhvr>
                                        <p:cTn id="65" dur="500"/>
                                        <p:tgtEl>
                                          <p:spTgt spid="38"/>
                                        </p:tgtEl>
                                      </p:cBhvr>
                                    </p:animEffect>
                                  </p:childTnLst>
                                </p:cTn>
                              </p:par>
                              <p:par>
                                <p:cTn id="66" presetID="16" presetClass="entr" presetSubtype="21" fill="hold" grpId="0" nodeType="withEffect">
                                  <p:stCondLst>
                                    <p:cond delay="0"/>
                                  </p:stCondLst>
                                  <p:childTnLst>
                                    <p:set>
                                      <p:cBhvr>
                                        <p:cTn id="67" dur="1" fill="hold">
                                          <p:stCondLst>
                                            <p:cond delay="0"/>
                                          </p:stCondLst>
                                        </p:cTn>
                                        <p:tgtEl>
                                          <p:spTgt spid="19"/>
                                        </p:tgtEl>
                                        <p:attrNameLst>
                                          <p:attrName>style.visibility</p:attrName>
                                        </p:attrNameLst>
                                      </p:cBhvr>
                                      <p:to>
                                        <p:strVal val="visible"/>
                                      </p:to>
                                    </p:set>
                                    <p:animEffect transition="in" filter="barn(inVertical)">
                                      <p:cBhvr>
                                        <p:cTn id="68" dur="500"/>
                                        <p:tgtEl>
                                          <p:spTgt spid="19"/>
                                        </p:tgtEl>
                                      </p:cBhvr>
                                    </p:animEffect>
                                  </p:childTnLst>
                                </p:cTn>
                              </p:par>
                              <p:par>
                                <p:cTn id="69" presetID="16" presetClass="entr" presetSubtype="21" fill="hold" nodeType="withEffect">
                                  <p:stCondLst>
                                    <p:cond delay="0"/>
                                  </p:stCondLst>
                                  <p:childTnLst>
                                    <p:set>
                                      <p:cBhvr>
                                        <p:cTn id="70" dur="1" fill="hold">
                                          <p:stCondLst>
                                            <p:cond delay="0"/>
                                          </p:stCondLst>
                                        </p:cTn>
                                        <p:tgtEl>
                                          <p:spTgt spid="34"/>
                                        </p:tgtEl>
                                        <p:attrNameLst>
                                          <p:attrName>style.visibility</p:attrName>
                                        </p:attrNameLst>
                                      </p:cBhvr>
                                      <p:to>
                                        <p:strVal val="visible"/>
                                      </p:to>
                                    </p:set>
                                    <p:animEffect transition="in" filter="barn(inVertical)">
                                      <p:cBhvr>
                                        <p:cTn id="71" dur="500"/>
                                        <p:tgtEl>
                                          <p:spTgt spid="34"/>
                                        </p:tgtEl>
                                      </p:cBhvr>
                                    </p:animEffect>
                                  </p:childTnLst>
                                </p:cTn>
                              </p:par>
                              <p:par>
                                <p:cTn id="72" presetID="16" presetClass="entr" presetSubtype="21" fill="hold" nodeType="withEffect">
                                  <p:stCondLst>
                                    <p:cond delay="0"/>
                                  </p:stCondLst>
                                  <p:childTnLst>
                                    <p:set>
                                      <p:cBhvr>
                                        <p:cTn id="73" dur="1" fill="hold">
                                          <p:stCondLst>
                                            <p:cond delay="0"/>
                                          </p:stCondLst>
                                        </p:cTn>
                                        <p:tgtEl>
                                          <p:spTgt spid="36"/>
                                        </p:tgtEl>
                                        <p:attrNameLst>
                                          <p:attrName>style.visibility</p:attrName>
                                        </p:attrNameLst>
                                      </p:cBhvr>
                                      <p:to>
                                        <p:strVal val="visible"/>
                                      </p:to>
                                    </p:set>
                                    <p:animEffect transition="in" filter="barn(inVertical)">
                                      <p:cBhvr>
                                        <p:cTn id="74" dur="500"/>
                                        <p:tgtEl>
                                          <p:spTgt spid="36"/>
                                        </p:tgtEl>
                                      </p:cBhvr>
                                    </p:animEffect>
                                  </p:childTnLst>
                                </p:cTn>
                              </p:par>
                              <p:par>
                                <p:cTn id="75" presetID="16" presetClass="entr" presetSubtype="21" fill="hold" grpId="0" nodeType="withEffect">
                                  <p:stCondLst>
                                    <p:cond delay="0"/>
                                  </p:stCondLst>
                                  <p:childTnLst>
                                    <p:set>
                                      <p:cBhvr>
                                        <p:cTn id="76" dur="1" fill="hold">
                                          <p:stCondLst>
                                            <p:cond delay="0"/>
                                          </p:stCondLst>
                                        </p:cTn>
                                        <p:tgtEl>
                                          <p:spTgt spid="28"/>
                                        </p:tgtEl>
                                        <p:attrNameLst>
                                          <p:attrName>style.visibility</p:attrName>
                                        </p:attrNameLst>
                                      </p:cBhvr>
                                      <p:to>
                                        <p:strVal val="visible"/>
                                      </p:to>
                                    </p:set>
                                    <p:animEffect transition="in" filter="barn(inVertical)">
                                      <p:cBhvr>
                                        <p:cTn id="77" dur="500"/>
                                        <p:tgtEl>
                                          <p:spTgt spid="2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animBg="1"/>
      <p:bldP spid="28" grpId="0"/>
      <p:bldP spid="32" grpId="0" animBg="1"/>
      <p:bldP spid="41" grpId="0" animBg="1"/>
      <p:bldP spid="42" grpId="0" animBg="1"/>
      <p:bldP spid="43" grpId="0" animBg="1"/>
      <p:bldP spid="44" grpId="0" animBg="1"/>
      <p:bldP spid="50" grpId="0"/>
      <p:bldP spid="53" grpId="0"/>
      <p:bldP spid="57"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标题 5"/>
          <p:cNvSpPr>
            <a:spLocks noGrp="1"/>
          </p:cNvSpPr>
          <p:nvPr>
            <p:ph type="title"/>
            <p:custDataLst>
              <p:tags r:id="rId1"/>
            </p:custDataLst>
          </p:nvPr>
        </p:nvSpPr>
        <p:spPr>
          <a:xfrm>
            <a:off x="850265" y="241935"/>
            <a:ext cx="7665085" cy="593725"/>
          </a:xfrm>
        </p:spPr>
        <p:txBody>
          <a:bodyPr/>
          <a:lstStyle/>
          <a:p>
            <a:r>
              <a:rPr lang="en-US" altLang="zh-CN" dirty="0">
                <a:sym typeface="+mn-ea"/>
              </a:rPr>
              <a:t>3.</a:t>
            </a:r>
            <a:r>
              <a:rPr lang="zh-CN" altLang="en-US" dirty="0">
                <a:sym typeface="+mn-ea"/>
              </a:rPr>
              <a:t> </a:t>
            </a:r>
            <a:r>
              <a:rPr lang="en-US" altLang="zh-CN" sz="2800" b="1" dirty="0">
                <a:solidFill>
                  <a:schemeClr val="bg1">
                    <a:lumMod val="50000"/>
                  </a:schemeClr>
                </a:solidFill>
                <a:latin typeface="微软雅黑" panose="020B0503020204020204" pitchFamily="34" charset="-122"/>
                <a:ea typeface="微软雅黑" panose="020B0503020204020204" pitchFamily="34" charset="-122"/>
                <a:cs typeface="+mj-cs"/>
              </a:rPr>
              <a:t>Experimental validation</a:t>
            </a:r>
            <a:endParaRPr lang="zh-CN" altLang="en-US" dirty="0">
              <a:sym typeface="+mn-ea"/>
            </a:endParaRPr>
          </a:p>
        </p:txBody>
      </p:sp>
      <p:sp>
        <p:nvSpPr>
          <p:cNvPr id="3" name="矩形: 圆角 2">
            <a:extLst>
              <a:ext uri="{FF2B5EF4-FFF2-40B4-BE49-F238E27FC236}">
                <a16:creationId xmlns:a16="http://schemas.microsoft.com/office/drawing/2014/main" id="{B7D7B882-1600-4084-9768-32AB9AD0F190}"/>
              </a:ext>
            </a:extLst>
          </p:cNvPr>
          <p:cNvSpPr/>
          <p:nvPr/>
        </p:nvSpPr>
        <p:spPr>
          <a:xfrm>
            <a:off x="916595" y="821932"/>
            <a:ext cx="3096344" cy="1809076"/>
          </a:xfrm>
          <a:prstGeom prst="roundRect">
            <a:avLst/>
          </a:prstGeom>
          <a:noFill/>
          <a:ln w="12700">
            <a:solidFill>
              <a:schemeClr val="tx1"/>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文本框 4">
            <a:extLst>
              <a:ext uri="{FF2B5EF4-FFF2-40B4-BE49-F238E27FC236}">
                <a16:creationId xmlns:a16="http://schemas.microsoft.com/office/drawing/2014/main" id="{BFE52701-4C2E-4D65-98D6-69FA0ED51025}"/>
              </a:ext>
            </a:extLst>
          </p:cNvPr>
          <p:cNvSpPr txBox="1"/>
          <p:nvPr/>
        </p:nvSpPr>
        <p:spPr>
          <a:xfrm>
            <a:off x="118852" y="2643502"/>
            <a:ext cx="4691829" cy="230832"/>
          </a:xfrm>
          <a:prstGeom prst="rect">
            <a:avLst/>
          </a:prstGeom>
          <a:noFill/>
        </p:spPr>
        <p:txBody>
          <a:bodyPr wrap="square" rtlCol="0" anchor="t">
            <a:spAutoFit/>
          </a:bodyPr>
          <a:lstStyle/>
          <a:p>
            <a:pPr algn="ctr"/>
            <a:r>
              <a:rPr lang="zh-CN" altLang="en-US" sz="900" dirty="0"/>
              <a:t> </a:t>
            </a:r>
            <a:r>
              <a:rPr lang="en-US" altLang="zh-CN" sz="900" dirty="0"/>
              <a:t>Fig. 11. The SLCG PA used in the experiment.</a:t>
            </a:r>
          </a:p>
        </p:txBody>
      </p:sp>
      <p:pic>
        <p:nvPicPr>
          <p:cNvPr id="4" name="图片 3">
            <a:extLst>
              <a:ext uri="{FF2B5EF4-FFF2-40B4-BE49-F238E27FC236}">
                <a16:creationId xmlns:a16="http://schemas.microsoft.com/office/drawing/2014/main" id="{41D93715-4EEB-41D7-93C7-1402EE558994}"/>
              </a:ext>
            </a:extLst>
          </p:cNvPr>
          <p:cNvPicPr>
            <a:picLocks noChangeAspect="1"/>
          </p:cNvPicPr>
          <p:nvPr/>
        </p:nvPicPr>
        <p:blipFill>
          <a:blip r:embed="rId4"/>
          <a:stretch>
            <a:fillRect/>
          </a:stretch>
        </p:blipFill>
        <p:spPr>
          <a:xfrm>
            <a:off x="262067" y="2886828"/>
            <a:ext cx="4309933" cy="1421012"/>
          </a:xfrm>
          <a:prstGeom prst="rect">
            <a:avLst/>
          </a:prstGeom>
        </p:spPr>
      </p:pic>
      <p:sp>
        <p:nvSpPr>
          <p:cNvPr id="9" name="文本框 8">
            <a:extLst>
              <a:ext uri="{FF2B5EF4-FFF2-40B4-BE49-F238E27FC236}">
                <a16:creationId xmlns:a16="http://schemas.microsoft.com/office/drawing/2014/main" id="{62C7914B-B035-4653-BB87-6F9594E36AE1}"/>
              </a:ext>
            </a:extLst>
          </p:cNvPr>
          <p:cNvSpPr txBox="1"/>
          <p:nvPr/>
        </p:nvSpPr>
        <p:spPr>
          <a:xfrm>
            <a:off x="-191094" y="4282432"/>
            <a:ext cx="5216253" cy="230832"/>
          </a:xfrm>
          <a:prstGeom prst="rect">
            <a:avLst/>
          </a:prstGeom>
          <a:noFill/>
        </p:spPr>
        <p:txBody>
          <a:bodyPr wrap="square" rtlCol="0" anchor="t">
            <a:spAutoFit/>
          </a:bodyPr>
          <a:lstStyle/>
          <a:p>
            <a:pPr algn="ctr"/>
            <a:r>
              <a:rPr lang="zh-CN" altLang="en-US" sz="900" dirty="0"/>
              <a:t> </a:t>
            </a:r>
            <a:r>
              <a:rPr lang="en-US" altLang="zh-CN" sz="900" dirty="0"/>
              <a:t>Fig. 12. </a:t>
            </a:r>
            <a:r>
              <a:rPr lang="zh-CN" altLang="zh-CN" sz="900" dirty="0">
                <a:effectLst/>
                <a:ea typeface="Calibri" panose="020F0502020204030204" pitchFamily="34" charset="0"/>
                <a:cs typeface="Times New Roman" panose="02020603050405020304" pitchFamily="18" charset="0"/>
              </a:rPr>
              <a:t>The modulated signal measurement results of the SLCG PA under 10MHz 64QAM signals</a:t>
            </a:r>
            <a:r>
              <a:rPr lang="en-US" altLang="zh-CN" sz="900" dirty="0"/>
              <a:t>.[6]</a:t>
            </a:r>
          </a:p>
        </p:txBody>
      </p:sp>
      <p:sp>
        <p:nvSpPr>
          <p:cNvPr id="11" name="文本框 10">
            <a:extLst>
              <a:ext uri="{FF2B5EF4-FFF2-40B4-BE49-F238E27FC236}">
                <a16:creationId xmlns:a16="http://schemas.microsoft.com/office/drawing/2014/main" id="{914FA313-725B-4EFE-BC75-1EDA1E7C2755}"/>
              </a:ext>
            </a:extLst>
          </p:cNvPr>
          <p:cNvSpPr txBox="1"/>
          <p:nvPr/>
        </p:nvSpPr>
        <p:spPr>
          <a:xfrm>
            <a:off x="4788024" y="1727536"/>
            <a:ext cx="4248472" cy="1815882"/>
          </a:xfrm>
          <a:prstGeom prst="rect">
            <a:avLst/>
          </a:prstGeom>
          <a:noFill/>
        </p:spPr>
        <p:txBody>
          <a:bodyPr wrap="square" rtlCol="0">
            <a:spAutoFit/>
          </a:bodyPr>
          <a:lstStyle/>
          <a:p>
            <a:pPr marL="285750" indent="-285750">
              <a:buFont typeface="Wingdings" panose="05000000000000000000" pitchFamily="2" charset="2"/>
              <a:buChar char="Ø"/>
            </a:pPr>
            <a:r>
              <a:rPr lang="en-US" altLang="zh-CN" sz="1400" dirty="0">
                <a:ea typeface="微软雅黑" panose="020B0503020204020204" pitchFamily="34" charset="-122"/>
                <a:cs typeface="+mn-lt"/>
              </a:rPr>
              <a:t>SLCG PA is </a:t>
            </a:r>
            <a:r>
              <a:rPr lang="en-US" altLang="zh-CN" sz="1400" dirty="0"/>
              <a:t>a recently developed back-off efficiency enhancement (BEE) technique that adopts two-quadrant modulation (TQM). The </a:t>
            </a:r>
            <a:r>
              <a:rPr lang="en-US" altLang="zh-CN" sz="1400" dirty="0">
                <a:effectLst/>
                <a:latin typeface="Calibri" panose="020F0502020204030204" pitchFamily="34" charset="0"/>
                <a:ea typeface="宋体" panose="02010600030101010101" pitchFamily="2" charset="-122"/>
                <a:cs typeface="Times New Roman" panose="02020603050405020304" pitchFamily="18" charset="0"/>
              </a:rPr>
              <a:t>BEE technique brings new challenges for PA linearization.</a:t>
            </a:r>
            <a:endParaRPr lang="en-US" altLang="zh-CN" sz="1400" dirty="0"/>
          </a:p>
          <a:p>
            <a:pPr marL="285750" indent="-285750">
              <a:buFont typeface="Wingdings" panose="05000000000000000000" pitchFamily="2" charset="2"/>
              <a:buChar char="Ø"/>
            </a:pPr>
            <a:endParaRPr lang="en-US" altLang="zh-CN" sz="1400" dirty="0"/>
          </a:p>
          <a:p>
            <a:pPr marL="285750" indent="-285750">
              <a:buFont typeface="Wingdings" panose="05000000000000000000" pitchFamily="2" charset="2"/>
              <a:buChar char="Ø"/>
            </a:pPr>
            <a:r>
              <a:rPr lang="en-US" altLang="zh-CN" sz="1400" dirty="0"/>
              <a:t>In this experiment, SLCG PA shows poor linearity and </a:t>
            </a:r>
            <a:r>
              <a:rPr lang="en-US" altLang="zh-CN" sz="1400" dirty="0">
                <a:effectLst/>
                <a:latin typeface="Calibri" panose="020F0502020204030204" pitchFamily="34" charset="0"/>
                <a:ea typeface="宋体" panose="02010600030101010101" pitchFamily="2" charset="-122"/>
                <a:cs typeface="Times New Roman" panose="02020603050405020304" pitchFamily="18" charset="0"/>
              </a:rPr>
              <a:t>linearizability under wideband modulated signal excitations.</a:t>
            </a:r>
            <a:endParaRPr lang="en-US" altLang="zh-CN" sz="1400" dirty="0">
              <a:ea typeface="微软雅黑" panose="020B0503020204020204" pitchFamily="34" charset="-122"/>
              <a:cs typeface="+mn-lt"/>
            </a:endParaRPr>
          </a:p>
        </p:txBody>
      </p:sp>
      <p:sp>
        <p:nvSpPr>
          <p:cNvPr id="14" name="文本框 13">
            <a:extLst>
              <a:ext uri="{FF2B5EF4-FFF2-40B4-BE49-F238E27FC236}">
                <a16:creationId xmlns:a16="http://schemas.microsoft.com/office/drawing/2014/main" id="{B9B4FCA4-3E44-4B5A-B8A9-26871BFF5D44}"/>
              </a:ext>
            </a:extLst>
          </p:cNvPr>
          <p:cNvSpPr txBox="1"/>
          <p:nvPr/>
        </p:nvSpPr>
        <p:spPr>
          <a:xfrm>
            <a:off x="1934196" y="4563011"/>
            <a:ext cx="7236297" cy="338554"/>
          </a:xfrm>
          <a:prstGeom prst="rect">
            <a:avLst/>
          </a:prstGeom>
          <a:noFill/>
        </p:spPr>
        <p:txBody>
          <a:bodyPr wrap="square" rtlCol="0">
            <a:spAutoFit/>
          </a:bodyPr>
          <a:lstStyle/>
          <a:p>
            <a:r>
              <a:rPr lang="en-US" altLang="zh-CN" sz="800" dirty="0">
                <a:effectLst/>
                <a:latin typeface="Times New Roman" panose="02020603050405020304" pitchFamily="18" charset="0"/>
                <a:ea typeface="宋体" panose="02010600030101010101" pitchFamily="2" charset="-122"/>
                <a:cs typeface="Times New Roman" panose="02020603050405020304" pitchFamily="18" charset="0"/>
              </a:rPr>
              <a:t>[6] X. Fang, R. Chen and J. Shi, "Switchless Class-G Power Amplifiers: Generic Theory and Design Methodology Using Packaged Transistors," </a:t>
            </a:r>
            <a:r>
              <a:rPr lang="en-US" altLang="zh-CN" sz="800" i="1" dirty="0">
                <a:effectLst/>
                <a:latin typeface="Times New Roman" panose="02020603050405020304" pitchFamily="18" charset="0"/>
                <a:ea typeface="宋体" panose="02010600030101010101" pitchFamily="2" charset="-122"/>
                <a:cs typeface="Times New Roman" panose="02020603050405020304" pitchFamily="18" charset="0"/>
              </a:rPr>
              <a:t>in IEEE Transactions on Microwave Theory and Techniques</a:t>
            </a:r>
            <a:r>
              <a:rPr lang="en-US" altLang="zh-CN" sz="800" dirty="0">
                <a:effectLst/>
                <a:latin typeface="Times New Roman" panose="02020603050405020304" pitchFamily="18" charset="0"/>
                <a:ea typeface="宋体" panose="02010600030101010101" pitchFamily="2" charset="-122"/>
                <a:cs typeface="Times New Roman" panose="02020603050405020304" pitchFamily="18" charset="0"/>
              </a:rPr>
              <a:t>, </a:t>
            </a:r>
            <a:r>
              <a:rPr lang="en-US" altLang="zh-CN" sz="800" dirty="0" err="1">
                <a:effectLst/>
                <a:latin typeface="Times New Roman" panose="02020603050405020304" pitchFamily="18" charset="0"/>
                <a:ea typeface="宋体" panose="02010600030101010101" pitchFamily="2" charset="-122"/>
                <a:cs typeface="Times New Roman" panose="02020603050405020304" pitchFamily="18" charset="0"/>
              </a:rPr>
              <a:t>doi</a:t>
            </a:r>
            <a:r>
              <a:rPr lang="en-US" altLang="zh-CN" sz="800" dirty="0">
                <a:effectLst/>
                <a:latin typeface="Times New Roman" panose="02020603050405020304" pitchFamily="18" charset="0"/>
                <a:ea typeface="宋体" panose="02010600030101010101" pitchFamily="2" charset="-122"/>
                <a:cs typeface="Times New Roman" panose="02020603050405020304" pitchFamily="18" charset="0"/>
              </a:rPr>
              <a:t>: 10.1109/TMTT.2024.3351852.</a:t>
            </a:r>
          </a:p>
        </p:txBody>
      </p:sp>
      <p:pic>
        <p:nvPicPr>
          <p:cNvPr id="18" name="图片 17">
            <a:extLst>
              <a:ext uri="{FF2B5EF4-FFF2-40B4-BE49-F238E27FC236}">
                <a16:creationId xmlns:a16="http://schemas.microsoft.com/office/drawing/2014/main" id="{DC1773BA-F4F5-447A-9734-8911557290C0}"/>
              </a:ext>
            </a:extLst>
          </p:cNvPr>
          <p:cNvPicPr>
            <a:picLocks noChangeAspect="1"/>
          </p:cNvPicPr>
          <p:nvPr/>
        </p:nvPicPr>
        <p:blipFill>
          <a:blip r:embed="rId5"/>
          <a:stretch>
            <a:fillRect/>
          </a:stretch>
        </p:blipFill>
        <p:spPr>
          <a:xfrm>
            <a:off x="1060611" y="867266"/>
            <a:ext cx="2808312" cy="1696109"/>
          </a:xfrm>
          <a:prstGeom prst="rect">
            <a:avLst/>
          </a:prstGeom>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标题 5"/>
          <p:cNvSpPr>
            <a:spLocks noGrp="1"/>
          </p:cNvSpPr>
          <p:nvPr>
            <p:ph type="title"/>
            <p:custDataLst>
              <p:tags r:id="rId1"/>
            </p:custDataLst>
          </p:nvPr>
        </p:nvSpPr>
        <p:spPr>
          <a:xfrm>
            <a:off x="850265" y="241935"/>
            <a:ext cx="7665085" cy="593725"/>
          </a:xfrm>
        </p:spPr>
        <p:txBody>
          <a:bodyPr/>
          <a:lstStyle/>
          <a:p>
            <a:r>
              <a:rPr lang="en-US" altLang="zh-CN" dirty="0">
                <a:sym typeface="+mn-ea"/>
              </a:rPr>
              <a:t>3.</a:t>
            </a:r>
            <a:r>
              <a:rPr lang="zh-CN" altLang="en-US" dirty="0">
                <a:sym typeface="+mn-ea"/>
              </a:rPr>
              <a:t> </a:t>
            </a:r>
            <a:r>
              <a:rPr lang="en-US" altLang="zh-CN" sz="2800" b="1" dirty="0">
                <a:solidFill>
                  <a:schemeClr val="bg1">
                    <a:lumMod val="50000"/>
                  </a:schemeClr>
                </a:solidFill>
                <a:latin typeface="微软雅黑" panose="020B0503020204020204" pitchFamily="34" charset="-122"/>
                <a:ea typeface="微软雅黑" panose="020B0503020204020204" pitchFamily="34" charset="-122"/>
                <a:cs typeface="+mj-cs"/>
              </a:rPr>
              <a:t>Experimental validation</a:t>
            </a:r>
            <a:endParaRPr lang="zh-CN" altLang="en-US" dirty="0">
              <a:sym typeface="+mn-ea"/>
            </a:endParaRPr>
          </a:p>
        </p:txBody>
      </p:sp>
      <p:pic>
        <p:nvPicPr>
          <p:cNvPr id="2" name="图片 1">
            <a:extLst>
              <a:ext uri="{FF2B5EF4-FFF2-40B4-BE49-F238E27FC236}">
                <a16:creationId xmlns:a16="http://schemas.microsoft.com/office/drawing/2014/main" id="{4D3A9F1C-224D-4CC7-9B44-F1F940533FEF}"/>
              </a:ext>
            </a:extLst>
          </p:cNvPr>
          <p:cNvPicPr>
            <a:picLocks noChangeAspect="1"/>
          </p:cNvPicPr>
          <p:nvPr/>
        </p:nvPicPr>
        <p:blipFill>
          <a:blip r:embed="rId4"/>
          <a:stretch>
            <a:fillRect/>
          </a:stretch>
        </p:blipFill>
        <p:spPr>
          <a:xfrm>
            <a:off x="-27093" y="835660"/>
            <a:ext cx="5327463" cy="1809076"/>
          </a:xfrm>
          <a:prstGeom prst="rect">
            <a:avLst/>
          </a:prstGeom>
        </p:spPr>
      </p:pic>
      <p:sp>
        <p:nvSpPr>
          <p:cNvPr id="3" name="矩形: 圆角 2">
            <a:extLst>
              <a:ext uri="{FF2B5EF4-FFF2-40B4-BE49-F238E27FC236}">
                <a16:creationId xmlns:a16="http://schemas.microsoft.com/office/drawing/2014/main" id="{B7D7B882-1600-4084-9768-32AB9AD0F190}"/>
              </a:ext>
            </a:extLst>
          </p:cNvPr>
          <p:cNvSpPr/>
          <p:nvPr/>
        </p:nvSpPr>
        <p:spPr>
          <a:xfrm>
            <a:off x="46043" y="804333"/>
            <a:ext cx="5327463" cy="1809076"/>
          </a:xfrm>
          <a:prstGeom prst="roundRect">
            <a:avLst/>
          </a:prstGeom>
          <a:noFill/>
          <a:ln w="12700">
            <a:solidFill>
              <a:schemeClr val="tx1"/>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文本框 4">
            <a:extLst>
              <a:ext uri="{FF2B5EF4-FFF2-40B4-BE49-F238E27FC236}">
                <a16:creationId xmlns:a16="http://schemas.microsoft.com/office/drawing/2014/main" id="{BFE52701-4C2E-4D65-98D6-69FA0ED51025}"/>
              </a:ext>
            </a:extLst>
          </p:cNvPr>
          <p:cNvSpPr txBox="1"/>
          <p:nvPr/>
        </p:nvSpPr>
        <p:spPr>
          <a:xfrm>
            <a:off x="476963" y="2639337"/>
            <a:ext cx="4691829" cy="230832"/>
          </a:xfrm>
          <a:prstGeom prst="rect">
            <a:avLst/>
          </a:prstGeom>
          <a:noFill/>
        </p:spPr>
        <p:txBody>
          <a:bodyPr wrap="square" rtlCol="0" anchor="t">
            <a:spAutoFit/>
          </a:bodyPr>
          <a:lstStyle/>
          <a:p>
            <a:pPr algn="ctr"/>
            <a:r>
              <a:rPr lang="zh-CN" altLang="en-US" sz="900" dirty="0"/>
              <a:t> </a:t>
            </a:r>
            <a:r>
              <a:rPr lang="en-US" altLang="zh-CN" sz="900" dirty="0"/>
              <a:t>Fig. 13. Diagram of the proposed DPD measurement testbench.</a:t>
            </a:r>
          </a:p>
        </p:txBody>
      </p:sp>
      <mc:AlternateContent xmlns:mc="http://schemas.openxmlformats.org/markup-compatibility/2006" xmlns:a14="http://schemas.microsoft.com/office/drawing/2010/main">
        <mc:Choice Requires="a14">
          <p:sp>
            <p:nvSpPr>
              <p:cNvPr id="11" name="文本框 10">
                <a:extLst>
                  <a:ext uri="{FF2B5EF4-FFF2-40B4-BE49-F238E27FC236}">
                    <a16:creationId xmlns:a16="http://schemas.microsoft.com/office/drawing/2014/main" id="{914FA313-725B-4EFE-BC75-1EDA1E7C2755}"/>
                  </a:ext>
                </a:extLst>
              </p:cNvPr>
              <p:cNvSpPr txBox="1"/>
              <p:nvPr/>
            </p:nvSpPr>
            <p:spPr>
              <a:xfrm>
                <a:off x="7214" y="3148971"/>
                <a:ext cx="8885266" cy="1189941"/>
              </a:xfrm>
              <a:prstGeom prst="rect">
                <a:avLst/>
              </a:prstGeom>
              <a:noFill/>
            </p:spPr>
            <p:txBody>
              <a:bodyPr wrap="square" rtlCol="0">
                <a:spAutoFit/>
              </a:bodyPr>
              <a:lstStyle/>
              <a:p>
                <a:pPr marL="285750" indent="-285750">
                  <a:buFont typeface="Wingdings" panose="05000000000000000000" pitchFamily="2" charset="2"/>
                  <a:buChar char="Ø"/>
                </a:pPr>
                <a:r>
                  <a:rPr lang="en-US" altLang="zh-CN" sz="1400" dirty="0">
                    <a:effectLst/>
                    <a:latin typeface="Calibri" panose="020F0502020204030204" pitchFamily="34" charset="0"/>
                    <a:ea typeface="宋体" panose="02010600030101010101" pitchFamily="2" charset="-122"/>
                    <a:cs typeface="Times New Roman" panose="02020603050405020304" pitchFamily="18" charset="0"/>
                  </a:rPr>
                  <a:t>In this measurement, the above SLCG PA was excited with  </a:t>
                </a:r>
                <a:r>
                  <a:rPr lang="en-US" altLang="zh-CN" sz="1400" b="1" dirty="0">
                    <a:effectLst/>
                    <a:latin typeface="Calibri" panose="020F0502020204030204" pitchFamily="34" charset="0"/>
                    <a:ea typeface="宋体" panose="02010600030101010101" pitchFamily="2" charset="-122"/>
                    <a:cs typeface="Times New Roman" panose="02020603050405020304" pitchFamily="18" charset="0"/>
                  </a:rPr>
                  <a:t>256QAM</a:t>
                </a:r>
                <a:r>
                  <a:rPr lang="en-US" altLang="zh-CN" sz="1400" dirty="0">
                    <a:effectLst/>
                    <a:latin typeface="Calibri" panose="020F0502020204030204" pitchFamily="34" charset="0"/>
                    <a:ea typeface="宋体" panose="02010600030101010101" pitchFamily="2" charset="-122"/>
                    <a:cs typeface="Times New Roman" panose="02020603050405020304" pitchFamily="18" charset="0"/>
                  </a:rPr>
                  <a:t> signals at the center frequency of </a:t>
                </a:r>
                <a:r>
                  <a:rPr lang="en-US" altLang="zh-CN" sz="1400" b="1" dirty="0">
                    <a:effectLst/>
                    <a:latin typeface="Calibri" panose="020F0502020204030204" pitchFamily="34" charset="0"/>
                    <a:ea typeface="宋体" panose="02010600030101010101" pitchFamily="2" charset="-122"/>
                    <a:cs typeface="Times New Roman" panose="02020603050405020304" pitchFamily="18" charset="0"/>
                  </a:rPr>
                  <a:t>2.4GHz</a:t>
                </a:r>
                <a:r>
                  <a:rPr lang="en-US" altLang="zh-CN" sz="1400" dirty="0">
                    <a:effectLst/>
                    <a:latin typeface="Calibri" panose="020F0502020204030204" pitchFamily="34" charset="0"/>
                    <a:ea typeface="宋体" panose="02010600030101010101" pitchFamily="2" charset="-122"/>
                    <a:cs typeface="Times New Roman" panose="02020603050405020304" pitchFamily="18" charset="0"/>
                  </a:rPr>
                  <a:t> with various modulation bandwidths varying from </a:t>
                </a:r>
                <a:r>
                  <a:rPr lang="en-US" altLang="zh-CN" sz="1400" b="1" dirty="0">
                    <a:effectLst/>
                    <a:latin typeface="Calibri" panose="020F0502020204030204" pitchFamily="34" charset="0"/>
                    <a:ea typeface="宋体" panose="02010600030101010101" pitchFamily="2" charset="-122"/>
                    <a:cs typeface="Times New Roman" panose="02020603050405020304" pitchFamily="18" charset="0"/>
                  </a:rPr>
                  <a:t>20MHz to 200MHz</a:t>
                </a:r>
                <a:r>
                  <a:rPr lang="en-US" altLang="zh-CN" sz="1400" dirty="0">
                    <a:effectLst/>
                    <a:latin typeface="Calibri" panose="020F0502020204030204" pitchFamily="34" charset="0"/>
                    <a:ea typeface="宋体" panose="02010600030101010101" pitchFamily="2" charset="-122"/>
                    <a:cs typeface="Times New Roman" panose="02020603050405020304" pitchFamily="18" charset="0"/>
                  </a:rPr>
                  <a:t>, and further linearized using various DPD methods at a </a:t>
                </a:r>
                <a14:m>
                  <m:oMath xmlns:m="http://schemas.openxmlformats.org/officeDocument/2006/math">
                    <m:sSub>
                      <m:sSubPr>
                        <m:ctrlPr>
                          <a:rPr lang="en-US" altLang="zh-CN" sz="1400" b="1" i="1" smtClean="0">
                            <a:effectLst/>
                            <a:latin typeface="Cambria Math" panose="02040503050406030204" pitchFamily="18" charset="0"/>
                            <a:ea typeface="宋体" panose="02010600030101010101" pitchFamily="2" charset="-122"/>
                            <a:cs typeface="Times New Roman" panose="02020603050405020304" pitchFamily="18" charset="0"/>
                          </a:rPr>
                        </m:ctrlPr>
                      </m:sSubPr>
                      <m:e>
                        <m:r>
                          <a:rPr lang="en-US" altLang="zh-CN" sz="1400" b="1" i="1" smtClean="0">
                            <a:effectLst/>
                            <a:latin typeface="Cambria Math" panose="02040503050406030204" pitchFamily="18" charset="0"/>
                            <a:ea typeface="宋体" panose="02010600030101010101" pitchFamily="2" charset="-122"/>
                            <a:cs typeface="Times New Roman" panose="02020603050405020304" pitchFamily="18" charset="0"/>
                          </a:rPr>
                          <m:t>𝑷</m:t>
                        </m:r>
                      </m:e>
                      <m:sub>
                        <m:r>
                          <a:rPr lang="en-US" altLang="zh-CN" sz="1400" b="1" i="1" smtClean="0">
                            <a:effectLst/>
                            <a:latin typeface="Cambria Math" panose="02040503050406030204" pitchFamily="18" charset="0"/>
                            <a:ea typeface="宋体" panose="02010600030101010101" pitchFamily="2" charset="-122"/>
                            <a:cs typeface="Times New Roman" panose="02020603050405020304" pitchFamily="18" charset="0"/>
                          </a:rPr>
                          <m:t>𝒂𝒗𝒈</m:t>
                        </m:r>
                      </m:sub>
                    </m:sSub>
                  </m:oMath>
                </a14:m>
                <a:r>
                  <a:rPr lang="en-US" altLang="zh-CN" sz="1400" dirty="0">
                    <a:effectLst/>
                    <a:latin typeface="Calibri" panose="020F0502020204030204" pitchFamily="34" charset="0"/>
                    <a:ea typeface="宋体" panose="02010600030101010101" pitchFamily="2" charset="-122"/>
                    <a:cs typeface="Times New Roman" panose="02020603050405020304" pitchFamily="18" charset="0"/>
                  </a:rPr>
                  <a:t> of </a:t>
                </a:r>
                <a:r>
                  <a:rPr lang="en-US" altLang="zh-CN" sz="1400" b="1" dirty="0">
                    <a:effectLst/>
                    <a:latin typeface="Calibri" panose="020F0502020204030204" pitchFamily="34" charset="0"/>
                    <a:ea typeface="宋体" panose="02010600030101010101" pitchFamily="2" charset="-122"/>
                    <a:cs typeface="Times New Roman" panose="02020603050405020304" pitchFamily="18" charset="0"/>
                  </a:rPr>
                  <a:t>30dBm</a:t>
                </a:r>
                <a:r>
                  <a:rPr lang="en-US" altLang="zh-CN" sz="1400" dirty="0">
                    <a:effectLst/>
                    <a:latin typeface="Calibri" panose="020F0502020204030204" pitchFamily="34" charset="0"/>
                    <a:ea typeface="宋体" panose="02010600030101010101" pitchFamily="2" charset="-122"/>
                    <a:cs typeface="Times New Roman" panose="02020603050405020304" pitchFamily="18" charset="0"/>
                  </a:rPr>
                  <a:t> with a </a:t>
                </a:r>
                <a14:m>
                  <m:oMath xmlns:m="http://schemas.openxmlformats.org/officeDocument/2006/math">
                    <m:sSub>
                      <m:sSubPr>
                        <m:ctrlPr>
                          <a:rPr lang="en-US" altLang="zh-CN" sz="1400" b="1" i="1">
                            <a:latin typeface="Cambria Math" panose="02040503050406030204" pitchFamily="18" charset="0"/>
                            <a:cs typeface="Times New Roman" panose="02020603050405020304" pitchFamily="18" charset="0"/>
                          </a:rPr>
                        </m:ctrlPr>
                      </m:sSubPr>
                      <m:e>
                        <m:r>
                          <a:rPr lang="en-US" altLang="zh-CN" sz="1400" b="1" i="1" smtClean="0">
                            <a:latin typeface="Cambria Math" panose="02040503050406030204" pitchFamily="18" charset="0"/>
                            <a:cs typeface="Times New Roman" panose="02020603050405020304" pitchFamily="18" charset="0"/>
                          </a:rPr>
                          <m:t>𝑫𝑬</m:t>
                        </m:r>
                      </m:e>
                      <m:sub>
                        <m:r>
                          <a:rPr lang="en-US" altLang="zh-CN" sz="1400" b="1" i="1">
                            <a:latin typeface="Cambria Math" panose="02040503050406030204" pitchFamily="18" charset="0"/>
                            <a:cs typeface="Times New Roman" panose="02020603050405020304" pitchFamily="18" charset="0"/>
                          </a:rPr>
                          <m:t>𝒂𝒗𝒈</m:t>
                        </m:r>
                      </m:sub>
                    </m:sSub>
                  </m:oMath>
                </a14:m>
                <a:r>
                  <a:rPr lang="en-US" altLang="zh-CN" sz="1400" dirty="0">
                    <a:effectLst/>
                    <a:latin typeface="Calibri" panose="020F0502020204030204" pitchFamily="34" charset="0"/>
                    <a:ea typeface="宋体" panose="02010600030101010101" pitchFamily="2" charset="-122"/>
                    <a:cs typeface="Times New Roman" panose="02020603050405020304" pitchFamily="18" charset="0"/>
                  </a:rPr>
                  <a:t> of </a:t>
                </a:r>
                <a:r>
                  <a:rPr lang="en-US" altLang="zh-CN" sz="1400" b="1" dirty="0">
                    <a:effectLst/>
                    <a:latin typeface="Calibri" panose="020F0502020204030204" pitchFamily="34" charset="0"/>
                    <a:ea typeface="宋体" panose="02010600030101010101" pitchFamily="2" charset="-122"/>
                    <a:cs typeface="Times New Roman" panose="02020603050405020304" pitchFamily="18" charset="0"/>
                  </a:rPr>
                  <a:t>38%</a:t>
                </a:r>
                <a:r>
                  <a:rPr lang="en-US" altLang="zh-CN" sz="1400" dirty="0">
                    <a:effectLst/>
                    <a:latin typeface="Calibri" panose="020F0502020204030204" pitchFamily="34" charset="0"/>
                    <a:ea typeface="宋体" panose="02010600030101010101" pitchFamily="2" charset="-122"/>
                    <a:cs typeface="Times New Roman" panose="02020603050405020304" pitchFamily="18" charset="0"/>
                  </a:rPr>
                  <a:t>.</a:t>
                </a:r>
              </a:p>
              <a:p>
                <a:pPr marL="285750" indent="-285750">
                  <a:buFont typeface="Wingdings" panose="05000000000000000000" pitchFamily="2" charset="2"/>
                  <a:buChar char="Ø"/>
                </a:pPr>
                <a:r>
                  <a:rPr lang="en-US" altLang="zh-CN" sz="1400" dirty="0">
                    <a:latin typeface="Calibri" panose="020F0502020204030204" pitchFamily="34" charset="0"/>
                    <a:ea typeface="宋体" panose="02010600030101010101" pitchFamily="2" charset="-122"/>
                    <a:cs typeface="Times New Roman" panose="02020603050405020304" pitchFamily="18" charset="0"/>
                  </a:rPr>
                  <a:t>The proposed DPD algorithm is implemented in MATLAB to process the RF signal received by the spectrum analyzer (Rohde &amp; Schwarz FSW48).</a:t>
                </a:r>
                <a:endParaRPr lang="en-US" altLang="zh-CN" sz="1100" dirty="0">
                  <a:ea typeface="微软雅黑" panose="020B0503020204020204" pitchFamily="34" charset="-122"/>
                  <a:cs typeface="+mn-lt"/>
                </a:endParaRPr>
              </a:p>
            </p:txBody>
          </p:sp>
        </mc:Choice>
        <mc:Fallback xmlns="">
          <p:sp>
            <p:nvSpPr>
              <p:cNvPr id="11" name="文本框 10">
                <a:extLst>
                  <a:ext uri="{FF2B5EF4-FFF2-40B4-BE49-F238E27FC236}">
                    <a16:creationId xmlns:a16="http://schemas.microsoft.com/office/drawing/2014/main" id="{914FA313-725B-4EFE-BC75-1EDA1E7C2755}"/>
                  </a:ext>
                </a:extLst>
              </p:cNvPr>
              <p:cNvSpPr txBox="1">
                <a:spLocks noRot="1" noChangeAspect="1" noMove="1" noResize="1" noEditPoints="1" noAdjustHandles="1" noChangeArrowheads="1" noChangeShapeType="1" noTextEdit="1"/>
              </p:cNvSpPr>
              <p:nvPr/>
            </p:nvSpPr>
            <p:spPr>
              <a:xfrm>
                <a:off x="7214" y="3148971"/>
                <a:ext cx="8885266" cy="1189941"/>
              </a:xfrm>
              <a:prstGeom prst="rect">
                <a:avLst/>
              </a:prstGeom>
              <a:blipFill>
                <a:blip r:embed="rId5"/>
                <a:stretch>
                  <a:fillRect l="-69" t="-1026" b="-4615"/>
                </a:stretch>
              </a:blipFill>
            </p:spPr>
            <p:txBody>
              <a:bodyPr/>
              <a:lstStyle/>
              <a:p>
                <a:r>
                  <a:rPr lang="zh-CN" altLang="en-US">
                    <a:noFill/>
                  </a:rPr>
                  <a:t> </a:t>
                </a:r>
              </a:p>
            </p:txBody>
          </p:sp>
        </mc:Fallback>
      </mc:AlternateContent>
      <p:pic>
        <p:nvPicPr>
          <p:cNvPr id="12" name="图片 11">
            <a:extLst>
              <a:ext uri="{FF2B5EF4-FFF2-40B4-BE49-F238E27FC236}">
                <a16:creationId xmlns:a16="http://schemas.microsoft.com/office/drawing/2014/main" id="{6DABDD59-4C67-4AF2-BA74-950131ACD234}"/>
              </a:ext>
            </a:extLst>
          </p:cNvPr>
          <p:cNvPicPr>
            <a:picLocks noChangeAspect="1"/>
          </p:cNvPicPr>
          <p:nvPr/>
        </p:nvPicPr>
        <p:blipFill>
          <a:blip r:embed="rId6"/>
          <a:stretch>
            <a:fillRect/>
          </a:stretch>
        </p:blipFill>
        <p:spPr>
          <a:xfrm>
            <a:off x="6012160" y="777291"/>
            <a:ext cx="2396419" cy="1690904"/>
          </a:xfrm>
          <a:prstGeom prst="rect">
            <a:avLst/>
          </a:prstGeom>
        </p:spPr>
      </p:pic>
      <p:sp>
        <p:nvSpPr>
          <p:cNvPr id="13" name="文本框 12">
            <a:extLst>
              <a:ext uri="{FF2B5EF4-FFF2-40B4-BE49-F238E27FC236}">
                <a16:creationId xmlns:a16="http://schemas.microsoft.com/office/drawing/2014/main" id="{EF16E870-B436-47DD-A50C-69807DA9ABAD}"/>
              </a:ext>
            </a:extLst>
          </p:cNvPr>
          <p:cNvSpPr txBox="1"/>
          <p:nvPr/>
        </p:nvSpPr>
        <p:spPr>
          <a:xfrm>
            <a:off x="5004048" y="2432564"/>
            <a:ext cx="4691829" cy="230832"/>
          </a:xfrm>
          <a:prstGeom prst="rect">
            <a:avLst/>
          </a:prstGeom>
          <a:noFill/>
        </p:spPr>
        <p:txBody>
          <a:bodyPr wrap="square" rtlCol="0" anchor="t">
            <a:spAutoFit/>
          </a:bodyPr>
          <a:lstStyle/>
          <a:p>
            <a:pPr algn="ctr"/>
            <a:r>
              <a:rPr lang="zh-CN" altLang="en-US" sz="900" dirty="0"/>
              <a:t> </a:t>
            </a:r>
            <a:r>
              <a:rPr lang="en-US" altLang="zh-CN" sz="900" dirty="0"/>
              <a:t>Fig. 14. Indirect learning (IL) structure of the proposed DPD.</a:t>
            </a:r>
          </a:p>
        </p:txBody>
      </p:sp>
      <p:sp>
        <p:nvSpPr>
          <p:cNvPr id="14" name="文本框 13">
            <a:extLst>
              <a:ext uri="{FF2B5EF4-FFF2-40B4-BE49-F238E27FC236}">
                <a16:creationId xmlns:a16="http://schemas.microsoft.com/office/drawing/2014/main" id="{B9B4FCA4-3E44-4B5A-B8A9-26871BFF5D44}"/>
              </a:ext>
            </a:extLst>
          </p:cNvPr>
          <p:cNvSpPr txBox="1"/>
          <p:nvPr/>
        </p:nvSpPr>
        <p:spPr>
          <a:xfrm>
            <a:off x="1940908" y="4563251"/>
            <a:ext cx="7236297" cy="338554"/>
          </a:xfrm>
          <a:prstGeom prst="rect">
            <a:avLst/>
          </a:prstGeom>
          <a:noFill/>
        </p:spPr>
        <p:txBody>
          <a:bodyPr wrap="square" rtlCol="0">
            <a:spAutoFit/>
          </a:bodyPr>
          <a:lstStyle/>
          <a:p>
            <a:r>
              <a:rPr lang="en-US" altLang="zh-CN" sz="800" dirty="0">
                <a:effectLst/>
                <a:latin typeface="Times New Roman" panose="02020603050405020304" pitchFamily="18" charset="0"/>
                <a:ea typeface="宋体" panose="02010600030101010101" pitchFamily="2" charset="-122"/>
                <a:cs typeface="Times New Roman" panose="02020603050405020304" pitchFamily="18" charset="0"/>
              </a:rPr>
              <a:t>[6] X. Fang, R. Chen and J. Shi, "Switchless Class-G Power Amplifiers: Generic Theory and Design Methodology Using Packaged Transistors," </a:t>
            </a:r>
            <a:r>
              <a:rPr lang="en-US" altLang="zh-CN" sz="800" i="1" dirty="0">
                <a:effectLst/>
                <a:latin typeface="Times New Roman" panose="02020603050405020304" pitchFamily="18" charset="0"/>
                <a:ea typeface="宋体" panose="02010600030101010101" pitchFamily="2" charset="-122"/>
                <a:cs typeface="Times New Roman" panose="02020603050405020304" pitchFamily="18" charset="0"/>
              </a:rPr>
              <a:t>in IEEE Transactions on Microwave Theory and Techniques</a:t>
            </a:r>
            <a:r>
              <a:rPr lang="en-US" altLang="zh-CN" sz="800" dirty="0">
                <a:effectLst/>
                <a:latin typeface="Times New Roman" panose="02020603050405020304" pitchFamily="18" charset="0"/>
                <a:ea typeface="宋体" panose="02010600030101010101" pitchFamily="2" charset="-122"/>
                <a:cs typeface="Times New Roman" panose="02020603050405020304" pitchFamily="18" charset="0"/>
              </a:rPr>
              <a:t>, </a:t>
            </a:r>
            <a:r>
              <a:rPr lang="en-US" altLang="zh-CN" sz="800" dirty="0" err="1">
                <a:effectLst/>
                <a:latin typeface="Times New Roman" panose="02020603050405020304" pitchFamily="18" charset="0"/>
                <a:ea typeface="宋体" panose="02010600030101010101" pitchFamily="2" charset="-122"/>
                <a:cs typeface="Times New Roman" panose="02020603050405020304" pitchFamily="18" charset="0"/>
              </a:rPr>
              <a:t>doi</a:t>
            </a:r>
            <a:r>
              <a:rPr lang="en-US" altLang="zh-CN" sz="800" dirty="0">
                <a:effectLst/>
                <a:latin typeface="Times New Roman" panose="02020603050405020304" pitchFamily="18" charset="0"/>
                <a:ea typeface="宋体" panose="02010600030101010101" pitchFamily="2" charset="-122"/>
                <a:cs typeface="Times New Roman" panose="02020603050405020304" pitchFamily="18" charset="0"/>
              </a:rPr>
              <a:t>: 10.1109/TMTT.2024.3351852.</a:t>
            </a:r>
          </a:p>
        </p:txBody>
      </p:sp>
    </p:spTree>
    <p:extLst>
      <p:ext uri="{BB962C8B-B14F-4D97-AF65-F5344CB8AC3E}">
        <p14:creationId xmlns:p14="http://schemas.microsoft.com/office/powerpoint/2010/main" val="15534542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标题 5"/>
          <p:cNvSpPr>
            <a:spLocks noGrp="1"/>
          </p:cNvSpPr>
          <p:nvPr>
            <p:ph type="title"/>
            <p:custDataLst>
              <p:tags r:id="rId1"/>
            </p:custDataLst>
          </p:nvPr>
        </p:nvSpPr>
        <p:spPr>
          <a:xfrm>
            <a:off x="850265" y="241935"/>
            <a:ext cx="7665085" cy="593725"/>
          </a:xfrm>
        </p:spPr>
        <p:txBody>
          <a:bodyPr/>
          <a:lstStyle/>
          <a:p>
            <a:r>
              <a:rPr lang="en-US" altLang="zh-CN" dirty="0">
                <a:sym typeface="+mn-ea"/>
              </a:rPr>
              <a:t>3.</a:t>
            </a:r>
            <a:r>
              <a:rPr lang="zh-CN" altLang="en-US" dirty="0">
                <a:sym typeface="+mn-ea"/>
              </a:rPr>
              <a:t> </a:t>
            </a:r>
            <a:r>
              <a:rPr lang="en-US" altLang="zh-CN" sz="2800" b="1" dirty="0">
                <a:solidFill>
                  <a:schemeClr val="bg1">
                    <a:lumMod val="50000"/>
                  </a:schemeClr>
                </a:solidFill>
                <a:latin typeface="微软雅黑" panose="020B0503020204020204" pitchFamily="34" charset="-122"/>
                <a:ea typeface="微软雅黑" panose="020B0503020204020204" pitchFamily="34" charset="-122"/>
                <a:cs typeface="+mj-cs"/>
              </a:rPr>
              <a:t>Experimental validation</a:t>
            </a:r>
            <a:endParaRPr lang="zh-CN" altLang="en-US" dirty="0">
              <a:sym typeface="+mn-ea"/>
            </a:endParaRPr>
          </a:p>
        </p:txBody>
      </p:sp>
      <p:sp>
        <p:nvSpPr>
          <p:cNvPr id="5" name="文本框 4">
            <a:extLst>
              <a:ext uri="{FF2B5EF4-FFF2-40B4-BE49-F238E27FC236}">
                <a16:creationId xmlns:a16="http://schemas.microsoft.com/office/drawing/2014/main" id="{BFE52701-4C2E-4D65-98D6-69FA0ED51025}"/>
              </a:ext>
            </a:extLst>
          </p:cNvPr>
          <p:cNvSpPr txBox="1"/>
          <p:nvPr/>
        </p:nvSpPr>
        <p:spPr>
          <a:xfrm>
            <a:off x="683568" y="2964008"/>
            <a:ext cx="3096344" cy="369332"/>
          </a:xfrm>
          <a:prstGeom prst="rect">
            <a:avLst/>
          </a:prstGeom>
          <a:noFill/>
        </p:spPr>
        <p:txBody>
          <a:bodyPr wrap="square" rtlCol="0" anchor="t">
            <a:spAutoFit/>
          </a:bodyPr>
          <a:lstStyle/>
          <a:p>
            <a:pPr algn="ctr"/>
            <a:r>
              <a:rPr lang="zh-CN" altLang="en-US" sz="900" dirty="0"/>
              <a:t> </a:t>
            </a:r>
            <a:r>
              <a:rPr lang="en-US" altLang="zh-CN" sz="900" dirty="0"/>
              <a:t>Fig. 15. Normalized Gain distortion with and w/o the proposed DPD (200MHz 256QAM).</a:t>
            </a:r>
          </a:p>
        </p:txBody>
      </p:sp>
      <p:sp>
        <p:nvSpPr>
          <p:cNvPr id="11" name="文本框 10">
            <a:extLst>
              <a:ext uri="{FF2B5EF4-FFF2-40B4-BE49-F238E27FC236}">
                <a16:creationId xmlns:a16="http://schemas.microsoft.com/office/drawing/2014/main" id="{914FA313-725B-4EFE-BC75-1EDA1E7C2755}"/>
              </a:ext>
            </a:extLst>
          </p:cNvPr>
          <p:cNvSpPr txBox="1"/>
          <p:nvPr/>
        </p:nvSpPr>
        <p:spPr>
          <a:xfrm>
            <a:off x="6675" y="3333340"/>
            <a:ext cx="8885266" cy="954107"/>
          </a:xfrm>
          <a:prstGeom prst="rect">
            <a:avLst/>
          </a:prstGeom>
          <a:noFill/>
        </p:spPr>
        <p:txBody>
          <a:bodyPr wrap="square" rtlCol="0">
            <a:spAutoFit/>
          </a:bodyPr>
          <a:lstStyle/>
          <a:p>
            <a:pPr marL="285750" indent="-285750">
              <a:buFont typeface="Wingdings" panose="05000000000000000000" pitchFamily="2" charset="2"/>
              <a:buChar char="Ø"/>
            </a:pPr>
            <a:r>
              <a:rPr lang="en-US" altLang="zh-CN" sz="1400" dirty="0">
                <a:effectLst/>
                <a:latin typeface="Calibri" panose="020F0502020204030204" pitchFamily="34" charset="0"/>
                <a:ea typeface="宋体" panose="02010600030101010101" pitchFamily="2" charset="-122"/>
                <a:cs typeface="Times New Roman" panose="02020603050405020304" pitchFamily="18" charset="0"/>
              </a:rPr>
              <a:t>The SLCG PA</a:t>
            </a:r>
            <a:r>
              <a:rPr lang="en-US" altLang="zh-CN" sz="1400" dirty="0">
                <a:latin typeface="Calibri" panose="020F0502020204030204" pitchFamily="34" charset="0"/>
                <a:ea typeface="宋体" panose="02010600030101010101" pitchFamily="2" charset="-122"/>
                <a:cs typeface="Times New Roman" panose="02020603050405020304" pitchFamily="18" charset="0"/>
              </a:rPr>
              <a:t> shows intense nonlinearity and memory effect under the wideband signal</a:t>
            </a:r>
            <a:r>
              <a:rPr lang="en-US" altLang="zh-CN" sz="1400" dirty="0">
                <a:effectLst/>
                <a:latin typeface="Calibri" panose="020F0502020204030204" pitchFamily="34" charset="0"/>
                <a:ea typeface="宋体" panose="02010600030101010101" pitchFamily="2" charset="-122"/>
                <a:cs typeface="Times New Roman" panose="02020603050405020304" pitchFamily="18" charset="0"/>
              </a:rPr>
              <a:t> excitations (200MHz 256QAM modulated signals)</a:t>
            </a:r>
            <a:r>
              <a:rPr lang="en-US" altLang="zh-CN" sz="1400" dirty="0">
                <a:latin typeface="Calibri" panose="020F0502020204030204" pitchFamily="34" charset="0"/>
                <a:ea typeface="宋体" panose="02010600030101010101" pitchFamily="2" charset="-122"/>
                <a:cs typeface="Times New Roman" panose="02020603050405020304" pitchFamily="18" charset="0"/>
              </a:rPr>
              <a:t>. </a:t>
            </a:r>
          </a:p>
          <a:p>
            <a:pPr marL="285750" indent="-285750">
              <a:buFont typeface="Wingdings" panose="05000000000000000000" pitchFamily="2" charset="2"/>
              <a:buChar char="Ø"/>
            </a:pPr>
            <a:r>
              <a:rPr lang="en-US" altLang="zh-CN" sz="1400" dirty="0">
                <a:ea typeface="微软雅黑" panose="020B0503020204020204" pitchFamily="34" charset="-122"/>
                <a:cs typeface="+mn-lt"/>
              </a:rPr>
              <a:t>When apply the proposed DPD technique, the </a:t>
            </a:r>
            <a:r>
              <a:rPr lang="en-US" altLang="zh-CN" sz="1400" dirty="0">
                <a:latin typeface="Calibri" panose="020F0502020204030204" pitchFamily="34" charset="0"/>
                <a:ea typeface="宋体" panose="02010600030101010101" pitchFamily="2" charset="-122"/>
                <a:cs typeface="Times New Roman" panose="02020603050405020304" pitchFamily="18" charset="0"/>
              </a:rPr>
              <a:t>intense distortion of normalized gain and phase has been mitigated substantially (Fig. 15 and Fig. 16)</a:t>
            </a:r>
            <a:r>
              <a:rPr lang="en-US" altLang="zh-CN" sz="1400" dirty="0"/>
              <a:t>.</a:t>
            </a:r>
            <a:endParaRPr lang="en-US" altLang="zh-CN" sz="1400" dirty="0">
              <a:ea typeface="微软雅黑" panose="020B0503020204020204" pitchFamily="34" charset="-122"/>
              <a:cs typeface="+mn-lt"/>
            </a:endParaRPr>
          </a:p>
        </p:txBody>
      </p:sp>
      <p:sp>
        <p:nvSpPr>
          <p:cNvPr id="10" name="文本框 9">
            <a:extLst>
              <a:ext uri="{FF2B5EF4-FFF2-40B4-BE49-F238E27FC236}">
                <a16:creationId xmlns:a16="http://schemas.microsoft.com/office/drawing/2014/main" id="{2F6826AD-06CF-44F3-9F0F-E1C1146B050C}"/>
              </a:ext>
            </a:extLst>
          </p:cNvPr>
          <p:cNvSpPr txBox="1"/>
          <p:nvPr/>
        </p:nvSpPr>
        <p:spPr>
          <a:xfrm>
            <a:off x="4932040" y="2964008"/>
            <a:ext cx="3096344" cy="369332"/>
          </a:xfrm>
          <a:prstGeom prst="rect">
            <a:avLst/>
          </a:prstGeom>
          <a:noFill/>
        </p:spPr>
        <p:txBody>
          <a:bodyPr wrap="square" rtlCol="0" anchor="t">
            <a:spAutoFit/>
          </a:bodyPr>
          <a:lstStyle/>
          <a:p>
            <a:pPr algn="ctr"/>
            <a:r>
              <a:rPr lang="zh-CN" altLang="en-US" sz="900" dirty="0"/>
              <a:t> </a:t>
            </a:r>
            <a:r>
              <a:rPr lang="en-US" altLang="zh-CN" sz="900" dirty="0"/>
              <a:t>Fig. 16. Phase distortion with and w/o the proposed DPD (200MHz 256QAM).</a:t>
            </a:r>
          </a:p>
        </p:txBody>
      </p:sp>
      <p:pic>
        <p:nvPicPr>
          <p:cNvPr id="4" name="图片 3">
            <a:extLst>
              <a:ext uri="{FF2B5EF4-FFF2-40B4-BE49-F238E27FC236}">
                <a16:creationId xmlns:a16="http://schemas.microsoft.com/office/drawing/2014/main" id="{DD05825E-CCDC-47F1-9EC7-3E895032C2D6}"/>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850265" y="720206"/>
            <a:ext cx="2547231" cy="2195536"/>
          </a:xfrm>
          <a:prstGeom prst="rect">
            <a:avLst/>
          </a:prstGeom>
        </p:spPr>
      </p:pic>
      <p:pic>
        <p:nvPicPr>
          <p:cNvPr id="8" name="图片 7">
            <a:extLst>
              <a:ext uri="{FF2B5EF4-FFF2-40B4-BE49-F238E27FC236}">
                <a16:creationId xmlns:a16="http://schemas.microsoft.com/office/drawing/2014/main" id="{470190CB-2651-48D2-9D8C-363B99F08692}"/>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5076056" y="704097"/>
            <a:ext cx="2664296" cy="2227754"/>
          </a:xfrm>
          <a:prstGeom prst="rect">
            <a:avLst/>
          </a:prstGeom>
        </p:spPr>
      </p:pic>
      <p:sp>
        <p:nvSpPr>
          <p:cNvPr id="14" name="文本框 13">
            <a:extLst>
              <a:ext uri="{FF2B5EF4-FFF2-40B4-BE49-F238E27FC236}">
                <a16:creationId xmlns:a16="http://schemas.microsoft.com/office/drawing/2014/main" id="{AFC8E900-B0FA-4285-A054-B459FA417A90}"/>
              </a:ext>
            </a:extLst>
          </p:cNvPr>
          <p:cNvSpPr txBox="1"/>
          <p:nvPr/>
        </p:nvSpPr>
        <p:spPr>
          <a:xfrm>
            <a:off x="3238534" y="1495389"/>
            <a:ext cx="934453" cy="261610"/>
          </a:xfrm>
          <a:prstGeom prst="rect">
            <a:avLst/>
          </a:prstGeom>
          <a:noFill/>
        </p:spPr>
        <p:txBody>
          <a:bodyPr wrap="square">
            <a:spAutoFit/>
          </a:bodyPr>
          <a:lstStyle/>
          <a:p>
            <a:r>
              <a:rPr lang="en-US" altLang="zh-CN" sz="1100" b="1" dirty="0">
                <a:solidFill>
                  <a:srgbClr val="D95319"/>
                </a:solidFill>
                <a:latin typeface="Times New Roman" panose="02020603050405020304" pitchFamily="18" charset="0"/>
                <a:ea typeface="微软雅黑" panose="020B0503020204020204" pitchFamily="34" charset="-122"/>
                <a:cs typeface="Times New Roman" panose="02020603050405020304" pitchFamily="18" charset="0"/>
              </a:rPr>
              <a:t>With DPD</a:t>
            </a:r>
            <a:endParaRPr lang="zh-CN" altLang="en-US" sz="1600" b="1" dirty="0">
              <a:solidFill>
                <a:srgbClr val="D95319"/>
              </a:solidFill>
              <a:latin typeface="Times New Roman" panose="02020603050405020304" pitchFamily="18" charset="0"/>
              <a:cs typeface="Times New Roman" panose="02020603050405020304" pitchFamily="18" charset="0"/>
            </a:endParaRPr>
          </a:p>
        </p:txBody>
      </p:sp>
      <p:cxnSp>
        <p:nvCxnSpPr>
          <p:cNvPr id="13" name="直接箭头连接符 12">
            <a:extLst>
              <a:ext uri="{FF2B5EF4-FFF2-40B4-BE49-F238E27FC236}">
                <a16:creationId xmlns:a16="http://schemas.microsoft.com/office/drawing/2014/main" id="{44F24E6B-FF8F-4560-8241-7425F400475F}"/>
              </a:ext>
            </a:extLst>
          </p:cNvPr>
          <p:cNvCxnSpPr>
            <a:cxnSpLocks/>
            <a:endCxn id="14" idx="1"/>
          </p:cNvCxnSpPr>
          <p:nvPr/>
        </p:nvCxnSpPr>
        <p:spPr>
          <a:xfrm>
            <a:off x="3080065" y="1471330"/>
            <a:ext cx="158469" cy="154864"/>
          </a:xfrm>
          <a:prstGeom prst="straightConnector1">
            <a:avLst/>
          </a:prstGeom>
          <a:ln w="12700">
            <a:solidFill>
              <a:srgbClr val="D95319"/>
            </a:solidFill>
            <a:tailEnd type="triangle"/>
          </a:ln>
        </p:spPr>
        <p:style>
          <a:lnRef idx="1">
            <a:schemeClr val="accent1"/>
          </a:lnRef>
          <a:fillRef idx="0">
            <a:schemeClr val="accent1"/>
          </a:fillRef>
          <a:effectRef idx="0">
            <a:schemeClr val="accent1"/>
          </a:effectRef>
          <a:fontRef idx="minor">
            <a:schemeClr val="tx1"/>
          </a:fontRef>
        </p:style>
      </p:cxnSp>
      <p:sp>
        <p:nvSpPr>
          <p:cNvPr id="18" name="文本框 17">
            <a:extLst>
              <a:ext uri="{FF2B5EF4-FFF2-40B4-BE49-F238E27FC236}">
                <a16:creationId xmlns:a16="http://schemas.microsoft.com/office/drawing/2014/main" id="{A6DCA633-6711-45A5-9C06-973B6C10E32B}"/>
              </a:ext>
            </a:extLst>
          </p:cNvPr>
          <p:cNvSpPr txBox="1"/>
          <p:nvPr/>
        </p:nvSpPr>
        <p:spPr>
          <a:xfrm>
            <a:off x="2028707" y="1937782"/>
            <a:ext cx="1051358" cy="261610"/>
          </a:xfrm>
          <a:prstGeom prst="rect">
            <a:avLst/>
          </a:prstGeom>
          <a:noFill/>
        </p:spPr>
        <p:txBody>
          <a:bodyPr wrap="square">
            <a:spAutoFit/>
          </a:bodyPr>
          <a:lstStyle/>
          <a:p>
            <a:r>
              <a:rPr lang="en-US" altLang="zh-CN" sz="1100" b="1" dirty="0">
                <a:solidFill>
                  <a:srgbClr val="0072BD"/>
                </a:solidFill>
                <a:latin typeface="Times New Roman" panose="02020603050405020304" pitchFamily="18" charset="0"/>
                <a:ea typeface="微软雅黑" panose="020B0503020204020204" pitchFamily="34" charset="-122"/>
                <a:cs typeface="Times New Roman" panose="02020603050405020304" pitchFamily="18" charset="0"/>
              </a:rPr>
              <a:t>Without DPD</a:t>
            </a:r>
            <a:endParaRPr lang="zh-CN" altLang="en-US" sz="1600" b="1" dirty="0">
              <a:solidFill>
                <a:srgbClr val="0072BD"/>
              </a:solidFill>
              <a:latin typeface="Times New Roman" panose="02020603050405020304" pitchFamily="18" charset="0"/>
              <a:cs typeface="Times New Roman" panose="02020603050405020304" pitchFamily="18" charset="0"/>
            </a:endParaRPr>
          </a:p>
        </p:txBody>
      </p:sp>
      <p:cxnSp>
        <p:nvCxnSpPr>
          <p:cNvPr id="19" name="直接箭头连接符 18">
            <a:extLst>
              <a:ext uri="{FF2B5EF4-FFF2-40B4-BE49-F238E27FC236}">
                <a16:creationId xmlns:a16="http://schemas.microsoft.com/office/drawing/2014/main" id="{00053FFB-1261-4756-9DE5-8114148029D1}"/>
              </a:ext>
            </a:extLst>
          </p:cNvPr>
          <p:cNvCxnSpPr>
            <a:cxnSpLocks/>
          </p:cNvCxnSpPr>
          <p:nvPr/>
        </p:nvCxnSpPr>
        <p:spPr>
          <a:xfrm>
            <a:off x="2152505" y="1806323"/>
            <a:ext cx="259255" cy="200745"/>
          </a:xfrm>
          <a:prstGeom prst="straightConnector1">
            <a:avLst/>
          </a:prstGeom>
          <a:ln w="12700">
            <a:solidFill>
              <a:srgbClr val="0072BD"/>
            </a:solidFill>
            <a:tailEnd type="triangle"/>
          </a:ln>
        </p:spPr>
        <p:style>
          <a:lnRef idx="1">
            <a:schemeClr val="accent1"/>
          </a:lnRef>
          <a:fillRef idx="0">
            <a:schemeClr val="accent1"/>
          </a:fillRef>
          <a:effectRef idx="0">
            <a:schemeClr val="accent1"/>
          </a:effectRef>
          <a:fontRef idx="minor">
            <a:schemeClr val="tx1"/>
          </a:fontRef>
        </p:style>
      </p:cxnSp>
      <p:sp>
        <p:nvSpPr>
          <p:cNvPr id="21" name="文本框 20">
            <a:extLst>
              <a:ext uri="{FF2B5EF4-FFF2-40B4-BE49-F238E27FC236}">
                <a16:creationId xmlns:a16="http://schemas.microsoft.com/office/drawing/2014/main" id="{09B7D00B-C8BE-4B7C-A927-1529733B0A58}"/>
              </a:ext>
            </a:extLst>
          </p:cNvPr>
          <p:cNvSpPr txBox="1"/>
          <p:nvPr/>
        </p:nvSpPr>
        <p:spPr>
          <a:xfrm>
            <a:off x="7561157" y="1506931"/>
            <a:ext cx="934453" cy="261610"/>
          </a:xfrm>
          <a:prstGeom prst="rect">
            <a:avLst/>
          </a:prstGeom>
          <a:noFill/>
        </p:spPr>
        <p:txBody>
          <a:bodyPr wrap="square">
            <a:spAutoFit/>
          </a:bodyPr>
          <a:lstStyle/>
          <a:p>
            <a:r>
              <a:rPr lang="en-US" altLang="zh-CN" sz="1100" b="1"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With DPD</a:t>
            </a:r>
            <a:endParaRPr lang="zh-CN" altLang="en-US" sz="1600" b="1" dirty="0">
              <a:solidFill>
                <a:srgbClr val="0000FF"/>
              </a:solidFill>
              <a:latin typeface="Times New Roman" panose="02020603050405020304" pitchFamily="18" charset="0"/>
              <a:cs typeface="Times New Roman" panose="02020603050405020304" pitchFamily="18" charset="0"/>
            </a:endParaRPr>
          </a:p>
        </p:txBody>
      </p:sp>
      <p:cxnSp>
        <p:nvCxnSpPr>
          <p:cNvPr id="22" name="直接箭头连接符 21">
            <a:extLst>
              <a:ext uri="{FF2B5EF4-FFF2-40B4-BE49-F238E27FC236}">
                <a16:creationId xmlns:a16="http://schemas.microsoft.com/office/drawing/2014/main" id="{0A3442B1-B5B0-471A-9FE9-35FD37FE9EA1}"/>
              </a:ext>
            </a:extLst>
          </p:cNvPr>
          <p:cNvCxnSpPr>
            <a:cxnSpLocks/>
          </p:cNvCxnSpPr>
          <p:nvPr/>
        </p:nvCxnSpPr>
        <p:spPr>
          <a:xfrm flipV="1">
            <a:off x="7306833" y="1637736"/>
            <a:ext cx="314983" cy="41831"/>
          </a:xfrm>
          <a:prstGeom prst="straightConnector1">
            <a:avLst/>
          </a:prstGeom>
          <a:ln w="12700">
            <a:solidFill>
              <a:srgbClr val="0000FF"/>
            </a:solidFill>
            <a:tailEnd type="triangle"/>
          </a:ln>
        </p:spPr>
        <p:style>
          <a:lnRef idx="1">
            <a:schemeClr val="accent1"/>
          </a:lnRef>
          <a:fillRef idx="0">
            <a:schemeClr val="accent1"/>
          </a:fillRef>
          <a:effectRef idx="0">
            <a:schemeClr val="accent1"/>
          </a:effectRef>
          <a:fontRef idx="minor">
            <a:schemeClr val="tx1"/>
          </a:fontRef>
        </p:style>
      </p:cxnSp>
      <p:sp>
        <p:nvSpPr>
          <p:cNvPr id="24" name="文本框 23">
            <a:extLst>
              <a:ext uri="{FF2B5EF4-FFF2-40B4-BE49-F238E27FC236}">
                <a16:creationId xmlns:a16="http://schemas.microsoft.com/office/drawing/2014/main" id="{84F1ECB9-4951-4932-9480-9A1EC0E65670}"/>
              </a:ext>
            </a:extLst>
          </p:cNvPr>
          <p:cNvSpPr txBox="1"/>
          <p:nvPr/>
        </p:nvSpPr>
        <p:spPr>
          <a:xfrm>
            <a:off x="6634823" y="1013804"/>
            <a:ext cx="1224136" cy="261610"/>
          </a:xfrm>
          <a:prstGeom prst="rect">
            <a:avLst/>
          </a:prstGeom>
          <a:noFill/>
        </p:spPr>
        <p:txBody>
          <a:bodyPr wrap="square">
            <a:spAutoFit/>
          </a:bodyPr>
          <a:lstStyle/>
          <a:p>
            <a:r>
              <a:rPr lang="en-US" altLang="zh-CN" sz="1100" b="1" dirty="0">
                <a:solidFill>
                  <a:srgbClr val="FF1616"/>
                </a:solidFill>
                <a:latin typeface="Times New Roman" panose="02020603050405020304" pitchFamily="18" charset="0"/>
                <a:ea typeface="微软雅黑" panose="020B0503020204020204" pitchFamily="34" charset="-122"/>
                <a:cs typeface="Times New Roman" panose="02020603050405020304" pitchFamily="18" charset="0"/>
              </a:rPr>
              <a:t>Without DPD</a:t>
            </a:r>
            <a:endParaRPr lang="zh-CN" altLang="en-US" sz="1600" b="1" dirty="0">
              <a:solidFill>
                <a:srgbClr val="FF1616"/>
              </a:solidFill>
              <a:latin typeface="Times New Roman" panose="02020603050405020304" pitchFamily="18" charset="0"/>
              <a:cs typeface="Times New Roman" panose="02020603050405020304" pitchFamily="18" charset="0"/>
            </a:endParaRPr>
          </a:p>
        </p:txBody>
      </p:sp>
      <p:cxnSp>
        <p:nvCxnSpPr>
          <p:cNvPr id="25" name="直接箭头连接符 24">
            <a:extLst>
              <a:ext uri="{FF2B5EF4-FFF2-40B4-BE49-F238E27FC236}">
                <a16:creationId xmlns:a16="http://schemas.microsoft.com/office/drawing/2014/main" id="{381B6906-F84E-4E35-AE25-A856BEBD78B2}"/>
              </a:ext>
            </a:extLst>
          </p:cNvPr>
          <p:cNvCxnSpPr>
            <a:cxnSpLocks/>
          </p:cNvCxnSpPr>
          <p:nvPr/>
        </p:nvCxnSpPr>
        <p:spPr>
          <a:xfrm flipV="1">
            <a:off x="6142700" y="1144609"/>
            <a:ext cx="589540" cy="301619"/>
          </a:xfrm>
          <a:prstGeom prst="straightConnector1">
            <a:avLst/>
          </a:prstGeom>
          <a:ln w="12700">
            <a:solidFill>
              <a:srgbClr val="FF1616"/>
            </a:solidFill>
            <a:tailEnd type="triangle"/>
          </a:ln>
        </p:spPr>
        <p:style>
          <a:lnRef idx="1">
            <a:schemeClr val="accent1"/>
          </a:lnRef>
          <a:fillRef idx="0">
            <a:schemeClr val="accent1"/>
          </a:fillRef>
          <a:effectRef idx="0">
            <a:schemeClr val="accent1"/>
          </a:effectRef>
          <a:fontRef idx="minor">
            <a:schemeClr val="tx1"/>
          </a:fontRef>
        </p:style>
      </p:cxnSp>
      <p:cxnSp>
        <p:nvCxnSpPr>
          <p:cNvPr id="3" name="直接箭头连接符 2">
            <a:extLst>
              <a:ext uri="{FF2B5EF4-FFF2-40B4-BE49-F238E27FC236}">
                <a16:creationId xmlns:a16="http://schemas.microsoft.com/office/drawing/2014/main" id="{BD051860-F357-E49B-DF08-9713510D7BF8}"/>
              </a:ext>
            </a:extLst>
          </p:cNvPr>
          <p:cNvCxnSpPr>
            <a:cxnSpLocks/>
          </p:cNvCxnSpPr>
          <p:nvPr/>
        </p:nvCxnSpPr>
        <p:spPr>
          <a:xfrm flipV="1">
            <a:off x="1121717" y="1323674"/>
            <a:ext cx="2088232" cy="1152320"/>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2" name="直接箭头连接符 11">
            <a:extLst>
              <a:ext uri="{FF2B5EF4-FFF2-40B4-BE49-F238E27FC236}">
                <a16:creationId xmlns:a16="http://schemas.microsoft.com/office/drawing/2014/main" id="{9AA80394-3084-93C9-7C42-015DC753F13C}"/>
              </a:ext>
            </a:extLst>
          </p:cNvPr>
          <p:cNvCxnSpPr/>
          <p:nvPr/>
        </p:nvCxnSpPr>
        <p:spPr>
          <a:xfrm>
            <a:off x="5868144" y="1323674"/>
            <a:ext cx="0" cy="816028"/>
          </a:xfrm>
          <a:prstGeom prst="straightConnector1">
            <a:avLst/>
          </a:prstGeom>
          <a:ln w="19050">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03806399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barn(inVertical)">
                                      <p:cBhvr>
                                        <p:cTn id="7" dur="500"/>
                                        <p:tgtEl>
                                          <p:spTgt spid="3"/>
                                        </p:tgtEl>
                                      </p:cBhvr>
                                    </p:animEffect>
                                  </p:childTnLst>
                                </p:cTn>
                              </p:par>
                              <p:par>
                                <p:cTn id="8" presetID="16" presetClass="entr" presetSubtype="21" fill="hold" nodeType="withEffect">
                                  <p:stCondLst>
                                    <p:cond delay="0"/>
                                  </p:stCondLst>
                                  <p:childTnLst>
                                    <p:set>
                                      <p:cBhvr>
                                        <p:cTn id="9" dur="1" fill="hold">
                                          <p:stCondLst>
                                            <p:cond delay="0"/>
                                          </p:stCondLst>
                                        </p:cTn>
                                        <p:tgtEl>
                                          <p:spTgt spid="12"/>
                                        </p:tgtEl>
                                        <p:attrNameLst>
                                          <p:attrName>style.visibility</p:attrName>
                                        </p:attrNameLst>
                                      </p:cBhvr>
                                      <p:to>
                                        <p:strVal val="visible"/>
                                      </p:to>
                                    </p:set>
                                    <p:animEffect transition="in" filter="barn(inVertical)">
                                      <p:cBhvr>
                                        <p:cTn id="10"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ags/tag1.xml><?xml version="1.0" encoding="utf-8"?>
<p:tagLst xmlns:a="http://schemas.openxmlformats.org/drawingml/2006/main" xmlns:r="http://schemas.openxmlformats.org/officeDocument/2006/relationships" xmlns:p="http://schemas.openxmlformats.org/presentationml/2006/main">
  <p:tag name="COMMONDATA" val="eyJoZGlkIjoiNjI3NGYzNzg1NmU0NDRhYmVhY2RhMzllMmY4M2YxYTAifQ=="/>
</p:tagLst>
</file>

<file path=ppt/tags/tag10.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1.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2.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3.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4.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5.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6.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7.xml><?xml version="1.0" encoding="utf-8"?>
<p:tagLst xmlns:a="http://schemas.openxmlformats.org/drawingml/2006/main" xmlns:r="http://schemas.openxmlformats.org/officeDocument/2006/relationships" xmlns:p="http://schemas.openxmlformats.org/presentationml/2006/main">
  <p:tag name="KSO_WM_BEAUTIFY_FLAG" val=""/>
</p:tagLst>
</file>

<file path=ppt/tags/tag2.xml><?xml version="1.0" encoding="utf-8"?>
<p:tagLst xmlns:a="http://schemas.openxmlformats.org/drawingml/2006/main" xmlns:r="http://schemas.openxmlformats.org/officeDocument/2006/relationships" xmlns:p="http://schemas.openxmlformats.org/presentationml/2006/main">
  <p:tag name="KSO_WM_BEAUTIFY_FLAG" val=""/>
</p:tagLst>
</file>

<file path=ppt/tags/tag3.xml><?xml version="1.0" encoding="utf-8"?>
<p:tagLst xmlns:a="http://schemas.openxmlformats.org/drawingml/2006/main" xmlns:r="http://schemas.openxmlformats.org/officeDocument/2006/relationships" xmlns:p="http://schemas.openxmlformats.org/presentationml/2006/main">
  <p:tag name="KSO_WM_BEAUTIFY_FLAG" val=""/>
</p:tagLst>
</file>

<file path=ppt/tags/tag4.xml><?xml version="1.0" encoding="utf-8"?>
<p:tagLst xmlns:a="http://schemas.openxmlformats.org/drawingml/2006/main" xmlns:r="http://schemas.openxmlformats.org/officeDocument/2006/relationships" xmlns:p="http://schemas.openxmlformats.org/presentationml/2006/main">
  <p:tag name="KSO_WM_BEAUTIFY_FLAG" val=""/>
</p:tagLst>
</file>

<file path=ppt/tags/tag5.xml><?xml version="1.0" encoding="utf-8"?>
<p:tagLst xmlns:a="http://schemas.openxmlformats.org/drawingml/2006/main" xmlns:r="http://schemas.openxmlformats.org/officeDocument/2006/relationships" xmlns:p="http://schemas.openxmlformats.org/presentationml/2006/main">
  <p:tag name="KSO_WM_BEAUTIFY_FLAG" val=""/>
</p:tagLst>
</file>

<file path=ppt/tags/tag6.xml><?xml version="1.0" encoding="utf-8"?>
<p:tagLst xmlns:a="http://schemas.openxmlformats.org/drawingml/2006/main" xmlns:r="http://schemas.openxmlformats.org/officeDocument/2006/relationships" xmlns:p="http://schemas.openxmlformats.org/presentationml/2006/main">
  <p:tag name="KSO_WM_BEAUTIFY_FLAG" val=""/>
</p:tagLst>
</file>

<file path=ppt/tags/tag7.xml><?xml version="1.0" encoding="utf-8"?>
<p:tagLst xmlns:a="http://schemas.openxmlformats.org/drawingml/2006/main" xmlns:r="http://schemas.openxmlformats.org/officeDocument/2006/relationships" xmlns:p="http://schemas.openxmlformats.org/presentationml/2006/main">
  <p:tag name="KSO_WM_BEAUTIFY_FLAG" val=""/>
</p:tagLst>
</file>

<file path=ppt/tags/tag8.xml><?xml version="1.0" encoding="utf-8"?>
<p:tagLst xmlns:a="http://schemas.openxmlformats.org/drawingml/2006/main" xmlns:r="http://schemas.openxmlformats.org/officeDocument/2006/relationships" xmlns:p="http://schemas.openxmlformats.org/presentationml/2006/main">
  <p:tag name="KSO_WM_BEAUTIFY_FLAG" val=""/>
</p:tagLst>
</file>

<file path=ppt/tags/tag9.xml><?xml version="1.0" encoding="utf-8"?>
<p:tagLst xmlns:a="http://schemas.openxmlformats.org/drawingml/2006/main" xmlns:r="http://schemas.openxmlformats.org/officeDocument/2006/relationships" xmlns:p="http://schemas.openxmlformats.org/presentationml/2006/main">
  <p:tag name="KSO_WM_BEAUTIFY_FLAG" val=""/>
</p:tagLst>
</file>

<file path=ppt/theme/theme1.xml><?xml version="1.0" encoding="utf-8"?>
<a:theme xmlns:a="http://schemas.openxmlformats.org/drawingml/2006/main" name="海洋系PPT模板+南科大logo">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海洋系PPT模板+南科大logo</Template>
  <TotalTime>2890</TotalTime>
  <Words>2248</Words>
  <Application>Microsoft Office PowerPoint</Application>
  <PresentationFormat>全屏显示(16:9)</PresentationFormat>
  <Paragraphs>109</Paragraphs>
  <Slides>13</Slides>
  <Notes>13</Notes>
  <HiddenSlides>0</HiddenSlides>
  <MMClips>0</MMClips>
  <ScaleCrop>false</ScaleCrop>
  <HeadingPairs>
    <vt:vector size="6" baseType="variant">
      <vt:variant>
        <vt:lpstr>已用的字体</vt:lpstr>
      </vt:variant>
      <vt:variant>
        <vt:i4>6</vt:i4>
      </vt:variant>
      <vt:variant>
        <vt:lpstr>主题</vt:lpstr>
      </vt:variant>
      <vt:variant>
        <vt:i4>1</vt:i4>
      </vt:variant>
      <vt:variant>
        <vt:lpstr>幻灯片标题</vt:lpstr>
      </vt:variant>
      <vt:variant>
        <vt:i4>13</vt:i4>
      </vt:variant>
    </vt:vector>
  </HeadingPairs>
  <TitlesOfParts>
    <vt:vector size="20" baseType="lpstr">
      <vt:lpstr>微软雅黑</vt:lpstr>
      <vt:lpstr>Arial</vt:lpstr>
      <vt:lpstr>Calibri</vt:lpstr>
      <vt:lpstr>Cambria Math</vt:lpstr>
      <vt:lpstr>Times New Roman</vt:lpstr>
      <vt:lpstr>Wingdings</vt:lpstr>
      <vt:lpstr>海洋系PPT模板+南科大logo</vt:lpstr>
      <vt:lpstr>Deep Neural Network based Stable Digital Predistortion using ELU Activation for Switchless Class-G Power Amplifier</vt:lpstr>
      <vt:lpstr>Contents</vt:lpstr>
      <vt:lpstr>1. Background &amp; Introduction</vt:lpstr>
      <vt:lpstr>1. Background &amp; Introduction</vt:lpstr>
      <vt:lpstr>2. The proposed DPD</vt:lpstr>
      <vt:lpstr>2. The proposed DPD</vt:lpstr>
      <vt:lpstr>3. Experimental validation</vt:lpstr>
      <vt:lpstr>3. Experimental validation</vt:lpstr>
      <vt:lpstr>3. Experimental validation</vt:lpstr>
      <vt:lpstr>3. Experimental validation</vt:lpstr>
      <vt:lpstr>4、Conclusion</vt:lpstr>
      <vt:lpstr>Reference</vt:lpstr>
      <vt:lpstr>Thank you! Q&amp;A</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lenovo</dc:creator>
  <cp:lastModifiedBy>Xiaoqi Yu</cp:lastModifiedBy>
  <cp:revision>421</cp:revision>
  <dcterms:created xsi:type="dcterms:W3CDTF">2018-11-26T02:40:00Z</dcterms:created>
  <dcterms:modified xsi:type="dcterms:W3CDTF">2024-05-17T15:27:28Z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35F923468E5B49CEAFC0DA461859BEAA_12</vt:lpwstr>
  </property>
  <property fmtid="{D5CDD505-2E9C-101B-9397-08002B2CF9AE}" pid="3" name="KSOProductBuildVer">
    <vt:lpwstr>2052-12.1.0.16388</vt:lpwstr>
  </property>
</Properties>
</file>

<file path=docProps/thumbnail.jpeg>
</file>